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ako Ued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27F527-EC30-4A6B-9066-1F4B7F51A6BF}">
  <a:tblStyle styleId="{2F27F527-EC30-4A6B-9066-1F4B7F51A6BF}"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1B17121-2A7D-4547-A144-16A3EA4D7DAC}"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5AA2DC6-D094-4CF0-BEA4-9741020E9EA8}" styleName="Table_2">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7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11-29T18:50:12.228" idx="1">
    <p:pos x="6000" y="0"/>
    <p:text>"Populatin" lmao</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a:endParaRPr/>
          </a:p>
        </p:txBody>
      </p:sp>
    </p:spTree>
    <p:extLst>
      <p:ext uri="{BB962C8B-B14F-4D97-AF65-F5344CB8AC3E}">
        <p14:creationId xmlns:p14="http://schemas.microsoft.com/office/powerpoint/2010/main" val="189686919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89103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Hanako</a:t>
            </a:r>
          </a:p>
          <a:p>
            <a:pPr lvl="0">
              <a:spcBef>
                <a:spcPts val="0"/>
              </a:spcBef>
              <a:buNone/>
            </a:pPr>
            <a:r>
              <a:rPr lang="en"/>
              <a:t>We used the compound population growth formula to create low and high projections for population to create a range of possibilities and demands</a:t>
            </a:r>
          </a:p>
          <a:p>
            <a:pPr lvl="0">
              <a:spcBef>
                <a:spcPts val="0"/>
              </a:spcBef>
              <a:buNone/>
            </a:pPr>
            <a:r>
              <a:rPr lang="en"/>
              <a:t>As you can see, residents use the majority of water, and we assume water demand will increase at the same rate as population growth.</a:t>
            </a:r>
          </a:p>
          <a:p>
            <a:pPr lvl="0">
              <a:spcBef>
                <a:spcPts val="0"/>
              </a:spcBef>
              <a:buNone/>
            </a:pPr>
            <a:r>
              <a:rPr lang="en"/>
              <a:t>The green line is the maximum pumping capacity. Currently, they can pump 280 gpm from their wells, but as the water table in the aquifer drops, so does the pumping capability. Fredonia can produce a maximum of 280GPM, but we expect that to drop by 11%. Also what if even one of their 4 pumps stop working? Based on our calculations, we expect the average demand will exceed the supply in 2038. So why do we care when that’s 20 years away? Because the annual average is not a good representation of the extremem fluxuation in water usage between seasonal use. </a:t>
            </a:r>
          </a:p>
          <a:p>
            <a:pPr lvl="0" rtl="0">
              <a:spcBef>
                <a:spcPts val="0"/>
              </a:spcBef>
              <a:buNone/>
            </a:pPr>
            <a:endParaRPr/>
          </a:p>
        </p:txBody>
      </p:sp>
    </p:spTree>
    <p:extLst>
      <p:ext uri="{BB962C8B-B14F-4D97-AF65-F5344CB8AC3E}">
        <p14:creationId xmlns:p14="http://schemas.microsoft.com/office/powerpoint/2010/main" val="3668014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Here are monthly demands. The wells pumping at 280gpm will yield 12 million gallons a month, and as you can see, demand exceeds supply during the three summer months. This year they were short by over 6 million gallons, but in the future, with reduced pumping capability, the shortage can increase to 11 to almost 25 million gallons. That’s a problem because ...</a:t>
            </a:r>
          </a:p>
        </p:txBody>
      </p:sp>
    </p:spTree>
    <p:extLst>
      <p:ext uri="{BB962C8B-B14F-4D97-AF65-F5344CB8AC3E}">
        <p14:creationId xmlns:p14="http://schemas.microsoft.com/office/powerpoint/2010/main" val="3469720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 because there’s only about 17 million gallons of stored water available. So while people are using more water than the wells can supply during the summer, the shortage is supplemented by the stored water in the tanks and reservoirs which they fill up during the slow winter months. The problem is the possibility of depleting even the stored water based on the projections from the last page. And those projections don’t even consider evaporation and the warming of the earth, so this is a very real threat. </a:t>
            </a:r>
          </a:p>
        </p:txBody>
      </p:sp>
    </p:spTree>
    <p:extLst>
      <p:ext uri="{BB962C8B-B14F-4D97-AF65-F5344CB8AC3E}">
        <p14:creationId xmlns:p14="http://schemas.microsoft.com/office/powerpoint/2010/main" val="1974458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STEPHEN</a:t>
            </a:r>
          </a:p>
        </p:txBody>
      </p:sp>
    </p:spTree>
    <p:extLst>
      <p:ext uri="{BB962C8B-B14F-4D97-AF65-F5344CB8AC3E}">
        <p14:creationId xmlns:p14="http://schemas.microsoft.com/office/powerpoint/2010/main" val="2340672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STEPHEN</a:t>
            </a:r>
          </a:p>
        </p:txBody>
      </p:sp>
    </p:spTree>
    <p:extLst>
      <p:ext uri="{BB962C8B-B14F-4D97-AF65-F5344CB8AC3E}">
        <p14:creationId xmlns:p14="http://schemas.microsoft.com/office/powerpoint/2010/main" val="2880909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The PVC pipes that convey well water to town don’t need replacement, but the unstable/unreliable supports of the PVC pipes need to be reinforced. Additional metering will help reduce losses and make implementing restrictions later on much easier. </a:t>
            </a:r>
          </a:p>
          <a:p>
            <a:pPr lvl="0" rtl="0">
              <a:spcBef>
                <a:spcPts val="0"/>
              </a:spcBef>
              <a:buNone/>
            </a:pPr>
            <a:r>
              <a:rPr lang="en"/>
              <a:t>Excavating and lining a new reservoir will cost about $1.6 million dollars</a:t>
            </a:r>
          </a:p>
        </p:txBody>
      </p:sp>
    </p:spTree>
    <p:extLst>
      <p:ext uri="{BB962C8B-B14F-4D97-AF65-F5344CB8AC3E}">
        <p14:creationId xmlns:p14="http://schemas.microsoft.com/office/powerpoint/2010/main" val="394016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Our staffing chnaged quite a bit because we ended up not needing t survey, or test water quality. So our new staffing cost is about $74,000</a:t>
            </a:r>
          </a:p>
        </p:txBody>
      </p:sp>
    </p:spTree>
    <p:extLst>
      <p:ext uri="{BB962C8B-B14F-4D97-AF65-F5344CB8AC3E}">
        <p14:creationId xmlns:p14="http://schemas.microsoft.com/office/powerpoint/2010/main" val="4187416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89804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67025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dirty="0"/>
              <a:t>AZIZ</a:t>
            </a:r>
          </a:p>
        </p:txBody>
      </p:sp>
    </p:spTree>
    <p:extLst>
      <p:ext uri="{BB962C8B-B14F-4D97-AF65-F5344CB8AC3E}">
        <p14:creationId xmlns:p14="http://schemas.microsoft.com/office/powerpoint/2010/main" val="1854810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Moenave Formation</a:t>
            </a:r>
          </a:p>
          <a:p>
            <a:pPr lvl="0">
              <a:spcBef>
                <a:spcPts val="0"/>
              </a:spcBef>
              <a:buNone/>
            </a:pPr>
            <a:r>
              <a:rPr lang="en"/>
              <a:t>Chinle Formation</a:t>
            </a:r>
          </a:p>
          <a:p>
            <a:pPr lvl="0">
              <a:spcBef>
                <a:spcPts val="0"/>
              </a:spcBef>
              <a:buNone/>
            </a:pPr>
            <a:r>
              <a:rPr lang="en"/>
              <a:t>Moenkopi Formation</a:t>
            </a:r>
          </a:p>
          <a:p>
            <a:pPr lvl="0" rtl="0">
              <a:spcBef>
                <a:spcPts val="0"/>
              </a:spcBef>
              <a:buNone/>
            </a:pPr>
            <a:r>
              <a:rPr lang="en"/>
              <a:t>Kaibab Formation</a:t>
            </a:r>
          </a:p>
        </p:txBody>
      </p:sp>
    </p:spTree>
    <p:extLst>
      <p:ext uri="{BB962C8B-B14F-4D97-AF65-F5344CB8AC3E}">
        <p14:creationId xmlns:p14="http://schemas.microsoft.com/office/powerpoint/2010/main" val="2184142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ABDUL</a:t>
            </a:r>
          </a:p>
        </p:txBody>
      </p:sp>
    </p:spTree>
    <p:extLst>
      <p:ext uri="{BB962C8B-B14F-4D97-AF65-F5344CB8AC3E}">
        <p14:creationId xmlns:p14="http://schemas.microsoft.com/office/powerpoint/2010/main" val="266034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61423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99676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AZIZ</a:t>
            </a:r>
          </a:p>
          <a:p>
            <a:pPr lvl="0">
              <a:spcBef>
                <a:spcPts val="0"/>
              </a:spcBef>
              <a:buNone/>
            </a:pPr>
            <a:r>
              <a:rPr lang="en"/>
              <a:t>Source Collection: # of wells, pumping rates for wells, depths of wells, elevations</a:t>
            </a:r>
          </a:p>
          <a:p>
            <a:pPr lvl="0" rtl="0">
              <a:spcBef>
                <a:spcPts val="0"/>
              </a:spcBef>
              <a:buNone/>
            </a:pPr>
            <a:r>
              <a:rPr lang="en"/>
              <a:t>Distribution: PVC material, diameters, gravity fed. They use their backwash reservoir for drinking as well since it is part of the distribution.</a:t>
            </a:r>
          </a:p>
        </p:txBody>
      </p:sp>
    </p:spTree>
    <p:extLst>
      <p:ext uri="{BB962C8B-B14F-4D97-AF65-F5344CB8AC3E}">
        <p14:creationId xmlns:p14="http://schemas.microsoft.com/office/powerpoint/2010/main" val="145007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AZIZ</a:t>
            </a:r>
          </a:p>
          <a:p>
            <a:pPr lvl="0">
              <a:spcBef>
                <a:spcPts val="0"/>
              </a:spcBef>
              <a:buNone/>
            </a:pPr>
            <a:r>
              <a:rPr lang="en"/>
              <a:t>Treatment: mention filter types; rapid sand filters, backwashed ,goes into storage (3 tanks at 750,000gallons, 250,000 gal, 1,000,000 gal); no further treatment, </a:t>
            </a:r>
          </a:p>
          <a:p>
            <a:pPr lvl="0" rtl="0">
              <a:spcBef>
                <a:spcPts val="0"/>
              </a:spcBef>
              <a:buNone/>
            </a:pPr>
            <a:r>
              <a:rPr lang="en"/>
              <a:t>Wastewater Collection: gravity fed sewer lines to wastewater evaporation ponds. 50,000 +- 5,000 gpd</a:t>
            </a:r>
          </a:p>
        </p:txBody>
      </p:sp>
    </p:spTree>
    <p:extLst>
      <p:ext uri="{BB962C8B-B14F-4D97-AF65-F5344CB8AC3E}">
        <p14:creationId xmlns:p14="http://schemas.microsoft.com/office/powerpoint/2010/main" val="901128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STEPHEN</a:t>
            </a:r>
          </a:p>
        </p:txBody>
      </p:sp>
    </p:spTree>
    <p:extLst>
      <p:ext uri="{BB962C8B-B14F-4D97-AF65-F5344CB8AC3E}">
        <p14:creationId xmlns:p14="http://schemas.microsoft.com/office/powerpoint/2010/main" val="1256348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ts val="5200"/>
              <a:buNone/>
              <a:defRPr sz="5200"/>
            </a:lvl1pPr>
            <a:lvl2pPr lvl="1" algn="ctr">
              <a:spcBef>
                <a:spcPts val="0"/>
              </a:spcBef>
              <a:buSzPts val="5200"/>
              <a:buNone/>
              <a:defRPr sz="5200"/>
            </a:lvl2pPr>
            <a:lvl3pPr lvl="2" algn="ctr">
              <a:spcBef>
                <a:spcPts val="0"/>
              </a:spcBef>
              <a:buSzPts val="5200"/>
              <a:buNone/>
              <a:defRPr sz="5200"/>
            </a:lvl3pPr>
            <a:lvl4pPr lvl="3" algn="ctr">
              <a:spcBef>
                <a:spcPts val="0"/>
              </a:spcBef>
              <a:buSzPts val="5200"/>
              <a:buNone/>
              <a:defRPr sz="5200"/>
            </a:lvl4pPr>
            <a:lvl5pPr lvl="4" algn="ctr">
              <a:spcBef>
                <a:spcPts val="0"/>
              </a:spcBef>
              <a:buSzPts val="5200"/>
              <a:buNone/>
              <a:defRPr sz="5200"/>
            </a:lvl5pPr>
            <a:lvl6pPr lvl="5" algn="ctr">
              <a:spcBef>
                <a:spcPts val="0"/>
              </a:spcBef>
              <a:buSzPts val="5200"/>
              <a:buNone/>
              <a:defRPr sz="5200"/>
            </a:lvl6pPr>
            <a:lvl7pPr lvl="6" algn="ctr">
              <a:spcBef>
                <a:spcPts val="0"/>
              </a:spcBef>
              <a:buSzPts val="5200"/>
              <a:buNone/>
              <a:defRPr sz="5200"/>
            </a:lvl7pPr>
            <a:lvl8pPr lvl="7" algn="ctr">
              <a:spcBef>
                <a:spcPts val="0"/>
              </a:spcBef>
              <a:buSzPts val="5200"/>
              <a:buNone/>
              <a:defRPr sz="5200"/>
            </a:lvl8pPr>
            <a:lvl9pPr lvl="8" algn="ctr">
              <a:spcBef>
                <a:spcPts val="0"/>
              </a:spcBef>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ts val="2800"/>
              <a:buNone/>
              <a:defRPr sz="2800">
                <a:solidFill>
                  <a:schemeClr val="dk1"/>
                </a:solidFill>
              </a:defRPr>
            </a:lvl1pPr>
            <a:lvl2pPr lvl="1">
              <a:spcBef>
                <a:spcPts val="0"/>
              </a:spcBef>
              <a:buClr>
                <a:schemeClr val="dk1"/>
              </a:buClr>
              <a:buSzPts val="2800"/>
              <a:buNone/>
              <a:defRPr sz="2800">
                <a:solidFill>
                  <a:schemeClr val="dk1"/>
                </a:solidFill>
              </a:defRPr>
            </a:lvl2pPr>
            <a:lvl3pPr lvl="2">
              <a:spcBef>
                <a:spcPts val="0"/>
              </a:spcBef>
              <a:buClr>
                <a:schemeClr val="dk1"/>
              </a:buClr>
              <a:buSzPts val="2800"/>
              <a:buNone/>
              <a:defRPr sz="2800">
                <a:solidFill>
                  <a:schemeClr val="dk1"/>
                </a:solidFill>
              </a:defRPr>
            </a:lvl3pPr>
            <a:lvl4pPr lvl="3">
              <a:spcBef>
                <a:spcPts val="0"/>
              </a:spcBef>
              <a:buClr>
                <a:schemeClr val="dk1"/>
              </a:buClr>
              <a:buSzPts val="2800"/>
              <a:buNone/>
              <a:defRPr sz="2800">
                <a:solidFill>
                  <a:schemeClr val="dk1"/>
                </a:solidFill>
              </a:defRPr>
            </a:lvl4pPr>
            <a:lvl5pPr lvl="4">
              <a:spcBef>
                <a:spcPts val="0"/>
              </a:spcBef>
              <a:buClr>
                <a:schemeClr val="dk1"/>
              </a:buClr>
              <a:buSzPts val="2800"/>
              <a:buNone/>
              <a:defRPr sz="2800">
                <a:solidFill>
                  <a:schemeClr val="dk1"/>
                </a:solidFill>
              </a:defRPr>
            </a:lvl5pPr>
            <a:lvl6pPr lvl="5">
              <a:spcBef>
                <a:spcPts val="0"/>
              </a:spcBef>
              <a:buClr>
                <a:schemeClr val="dk1"/>
              </a:buClr>
              <a:buSzPts val="2800"/>
              <a:buNone/>
              <a:defRPr sz="2800">
                <a:solidFill>
                  <a:schemeClr val="dk1"/>
                </a:solidFill>
              </a:defRPr>
            </a:lvl6pPr>
            <a:lvl7pPr lvl="6">
              <a:spcBef>
                <a:spcPts val="0"/>
              </a:spcBef>
              <a:buClr>
                <a:schemeClr val="dk1"/>
              </a:buClr>
              <a:buSzPts val="2800"/>
              <a:buNone/>
              <a:defRPr sz="2800">
                <a:solidFill>
                  <a:schemeClr val="dk1"/>
                </a:solidFill>
              </a:defRPr>
            </a:lvl7pPr>
            <a:lvl8pPr lvl="7">
              <a:spcBef>
                <a:spcPts val="0"/>
              </a:spcBef>
              <a:buClr>
                <a:schemeClr val="dk1"/>
              </a:buClr>
              <a:buSzPts val="2800"/>
              <a:buNone/>
              <a:defRPr sz="2800">
                <a:solidFill>
                  <a:schemeClr val="dk1"/>
                </a:solidFill>
              </a:defRPr>
            </a:lvl8pPr>
            <a:lvl9pPr lvl="8">
              <a:spcBef>
                <a:spcPts val="0"/>
              </a:spcBef>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ts val="1800"/>
              <a:buChar char="●"/>
              <a:defRPr sz="1800">
                <a:solidFill>
                  <a:schemeClr val="dk2"/>
                </a:solidFill>
              </a:defRPr>
            </a:lvl1pPr>
            <a:lvl2pPr lvl="1">
              <a:lnSpc>
                <a:spcPct val="115000"/>
              </a:lnSpc>
              <a:spcBef>
                <a:spcPts val="0"/>
              </a:spcBef>
              <a:spcAft>
                <a:spcPts val="1600"/>
              </a:spcAft>
              <a:buClr>
                <a:schemeClr val="dk2"/>
              </a:buClr>
              <a:buSzPts val="1400"/>
              <a:buChar char="○"/>
              <a:defRPr>
                <a:solidFill>
                  <a:schemeClr val="dk2"/>
                </a:solidFill>
              </a:defRPr>
            </a:lvl2pPr>
            <a:lvl3pPr lvl="2">
              <a:lnSpc>
                <a:spcPct val="115000"/>
              </a:lnSpc>
              <a:spcBef>
                <a:spcPts val="0"/>
              </a:spcBef>
              <a:spcAft>
                <a:spcPts val="1600"/>
              </a:spcAft>
              <a:buClr>
                <a:schemeClr val="dk2"/>
              </a:buClr>
              <a:buSzPts val="1400"/>
              <a:buChar char="■"/>
              <a:defRPr>
                <a:solidFill>
                  <a:schemeClr val="dk2"/>
                </a:solidFill>
              </a:defRPr>
            </a:lvl3pPr>
            <a:lvl4pPr lvl="3">
              <a:lnSpc>
                <a:spcPct val="115000"/>
              </a:lnSpc>
              <a:spcBef>
                <a:spcPts val="0"/>
              </a:spcBef>
              <a:spcAft>
                <a:spcPts val="1600"/>
              </a:spcAft>
              <a:buClr>
                <a:schemeClr val="dk2"/>
              </a:buClr>
              <a:buSzPts val="1400"/>
              <a:buChar char="●"/>
              <a:defRPr>
                <a:solidFill>
                  <a:schemeClr val="dk2"/>
                </a:solidFill>
              </a:defRPr>
            </a:lvl4pPr>
            <a:lvl5pPr lvl="4">
              <a:lnSpc>
                <a:spcPct val="115000"/>
              </a:lnSpc>
              <a:spcBef>
                <a:spcPts val="0"/>
              </a:spcBef>
              <a:spcAft>
                <a:spcPts val="1600"/>
              </a:spcAft>
              <a:buClr>
                <a:schemeClr val="dk2"/>
              </a:buClr>
              <a:buSzPts val="1400"/>
              <a:buChar char="○"/>
              <a:defRPr>
                <a:solidFill>
                  <a:schemeClr val="dk2"/>
                </a:solidFill>
              </a:defRPr>
            </a:lvl5pPr>
            <a:lvl6pPr lvl="5">
              <a:lnSpc>
                <a:spcPct val="115000"/>
              </a:lnSpc>
              <a:spcBef>
                <a:spcPts val="0"/>
              </a:spcBef>
              <a:spcAft>
                <a:spcPts val="1600"/>
              </a:spcAft>
              <a:buClr>
                <a:schemeClr val="dk2"/>
              </a:buClr>
              <a:buSzPts val="1400"/>
              <a:buChar char="■"/>
              <a:defRPr>
                <a:solidFill>
                  <a:schemeClr val="dk2"/>
                </a:solidFill>
              </a:defRPr>
            </a:lvl6pPr>
            <a:lvl7pPr lvl="6">
              <a:lnSpc>
                <a:spcPct val="115000"/>
              </a:lnSpc>
              <a:spcBef>
                <a:spcPts val="0"/>
              </a:spcBef>
              <a:spcAft>
                <a:spcPts val="1600"/>
              </a:spcAft>
              <a:buClr>
                <a:schemeClr val="dk2"/>
              </a:buClr>
              <a:buSzPts val="1400"/>
              <a:buChar char="●"/>
              <a:defRPr>
                <a:solidFill>
                  <a:schemeClr val="dk2"/>
                </a:solidFill>
              </a:defRPr>
            </a:lvl7pPr>
            <a:lvl8pPr lvl="7">
              <a:lnSpc>
                <a:spcPct val="115000"/>
              </a:lnSpc>
              <a:spcBef>
                <a:spcPts val="0"/>
              </a:spcBef>
              <a:spcAft>
                <a:spcPts val="1600"/>
              </a:spcAft>
              <a:buClr>
                <a:schemeClr val="dk2"/>
              </a:buClr>
              <a:buSzPts val="1400"/>
              <a:buChar char="○"/>
              <a:defRPr>
                <a:solidFill>
                  <a:schemeClr val="dk2"/>
                </a:solidFill>
              </a:defRPr>
            </a:lvl8pPr>
            <a:lvl9pPr lvl="8">
              <a:lnSpc>
                <a:spcPct val="115000"/>
              </a:lnSpc>
              <a:spcBef>
                <a:spcPts val="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1.jp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2.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http://m.williamsnews.com/news/2017/mar/07/winter-deluge-fills-lakes-city-continues-conservat/?templates=mobile" TargetMode="External"/><Relationship Id="rId4" Type="http://schemas.openxmlformats.org/officeDocument/2006/relationships/hyperlink" Target="https://groundwaterwatch.usgs.gov/AWLSites.asp?mt=g&amp;S=365403112452801&amp;ncd=aw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0" y="287375"/>
            <a:ext cx="8520600" cy="1357200"/>
          </a:xfrm>
          <a:prstGeom prst="rect">
            <a:avLst/>
          </a:prstGeom>
        </p:spPr>
        <p:txBody>
          <a:bodyPr wrap="square" lIns="91425" tIns="91425" rIns="91425" bIns="91425" anchor="b" anchorCtr="0">
            <a:noAutofit/>
          </a:bodyPr>
          <a:lstStyle/>
          <a:p>
            <a:pPr lvl="0">
              <a:spcBef>
                <a:spcPts val="0"/>
              </a:spcBef>
              <a:buNone/>
            </a:pPr>
            <a:r>
              <a:rPr lang="en" sz="4800" b="1">
                <a:solidFill>
                  <a:srgbClr val="FF9900"/>
                </a:solidFill>
              </a:rPr>
              <a:t>Fredonia, AZ:</a:t>
            </a:r>
          </a:p>
          <a:p>
            <a:pPr lvl="0">
              <a:spcBef>
                <a:spcPts val="0"/>
              </a:spcBef>
              <a:buNone/>
            </a:pPr>
            <a:r>
              <a:rPr lang="en" sz="3600" b="1">
                <a:solidFill>
                  <a:srgbClr val="FF9900"/>
                </a:solidFill>
              </a:rPr>
              <a:t>Water Safety and Conservation Study</a:t>
            </a:r>
          </a:p>
        </p:txBody>
      </p:sp>
      <p:sp>
        <p:nvSpPr>
          <p:cNvPr id="55" name="Shape 55"/>
          <p:cNvSpPr txBox="1">
            <a:spLocks noGrp="1"/>
          </p:cNvSpPr>
          <p:nvPr>
            <p:ph type="subTitle" idx="1"/>
          </p:nvPr>
        </p:nvSpPr>
        <p:spPr>
          <a:xfrm>
            <a:off x="311700" y="2605525"/>
            <a:ext cx="8520600" cy="2235300"/>
          </a:xfrm>
          <a:prstGeom prst="rect">
            <a:avLst/>
          </a:prstGeom>
        </p:spPr>
        <p:txBody>
          <a:bodyPr wrap="square" lIns="91425" tIns="91425" rIns="91425" bIns="91425" anchor="t" anchorCtr="0">
            <a:noAutofit/>
          </a:bodyPr>
          <a:lstStyle/>
          <a:p>
            <a:pPr lvl="0">
              <a:spcBef>
                <a:spcPts val="0"/>
              </a:spcBef>
              <a:buNone/>
            </a:pPr>
            <a:r>
              <a:rPr lang="en" b="1" u="sng">
                <a:solidFill>
                  <a:srgbClr val="FFFFFF"/>
                </a:solidFill>
              </a:rPr>
              <a:t>Team: Desert Rose H</a:t>
            </a:r>
            <a:r>
              <a:rPr lang="en" b="1" baseline="-25000">
                <a:solidFill>
                  <a:srgbClr val="FFFFFF"/>
                </a:solidFill>
              </a:rPr>
              <a:t>2</a:t>
            </a:r>
            <a:r>
              <a:rPr lang="en" b="1" u="sng">
                <a:solidFill>
                  <a:srgbClr val="FFFFFF"/>
                </a:solidFill>
              </a:rPr>
              <a:t>O</a:t>
            </a:r>
          </a:p>
          <a:p>
            <a:pPr lvl="0" rtl="0">
              <a:spcBef>
                <a:spcPts val="0"/>
              </a:spcBef>
              <a:buClr>
                <a:schemeClr val="dk1"/>
              </a:buClr>
              <a:buSzPts val="1100"/>
              <a:buFont typeface="Arial"/>
              <a:buNone/>
            </a:pPr>
            <a:r>
              <a:rPr lang="en">
                <a:solidFill>
                  <a:schemeClr val="lt2"/>
                </a:solidFill>
              </a:rPr>
              <a:t>Abdulrahman Alkandari</a:t>
            </a:r>
          </a:p>
          <a:p>
            <a:pPr lvl="0" rtl="0">
              <a:spcBef>
                <a:spcPts val="0"/>
              </a:spcBef>
              <a:buClr>
                <a:schemeClr val="dk1"/>
              </a:buClr>
              <a:buSzPts val="1100"/>
              <a:buFont typeface="Arial"/>
              <a:buNone/>
            </a:pPr>
            <a:r>
              <a:rPr lang="en">
                <a:solidFill>
                  <a:schemeClr val="lt2"/>
                </a:solidFill>
              </a:rPr>
              <a:t>Abdulaziz Malek</a:t>
            </a:r>
          </a:p>
          <a:p>
            <a:pPr lvl="0" rtl="0">
              <a:spcBef>
                <a:spcPts val="0"/>
              </a:spcBef>
              <a:buClr>
                <a:schemeClr val="dk1"/>
              </a:buClr>
              <a:buSzPts val="1100"/>
              <a:buFont typeface="Arial"/>
              <a:buNone/>
            </a:pPr>
            <a:r>
              <a:rPr lang="en">
                <a:solidFill>
                  <a:schemeClr val="lt2"/>
                </a:solidFill>
              </a:rPr>
              <a:t>Stephen Taylor</a:t>
            </a:r>
          </a:p>
          <a:p>
            <a:pPr lvl="0" rtl="0">
              <a:spcBef>
                <a:spcPts val="0"/>
              </a:spcBef>
              <a:buClr>
                <a:schemeClr val="dk1"/>
              </a:buClr>
              <a:buSzPts val="1100"/>
              <a:buFont typeface="Arial"/>
              <a:buNone/>
            </a:pPr>
            <a:r>
              <a:rPr lang="en">
                <a:solidFill>
                  <a:schemeClr val="lt2"/>
                </a:solidFill>
              </a:rPr>
              <a:t>Hanako Ueda</a:t>
            </a:r>
          </a:p>
          <a:p>
            <a:pPr lvl="0">
              <a:spcBef>
                <a:spcPts val="0"/>
              </a:spcBef>
              <a:buNone/>
            </a:pPr>
            <a:endParaRPr>
              <a:solidFill>
                <a:srgbClr val="FFFFFF"/>
              </a:solidFill>
            </a:endParaRPr>
          </a:p>
        </p:txBody>
      </p:sp>
      <p:pic>
        <p:nvPicPr>
          <p:cNvPr id="56" name="Shape 56" descr="DRH Logo.png"/>
          <p:cNvPicPr preferRelativeResize="0"/>
          <p:nvPr/>
        </p:nvPicPr>
        <p:blipFill>
          <a:blip r:embed="rId4">
            <a:alphaModFix/>
          </a:blip>
          <a:stretch>
            <a:fillRect/>
          </a:stretch>
        </p:blipFill>
        <p:spPr>
          <a:xfrm>
            <a:off x="4165561" y="1720775"/>
            <a:ext cx="812873" cy="94217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9"/>
        <p:cNvGrpSpPr/>
        <p:nvPr/>
      </p:nvGrpSpPr>
      <p:grpSpPr>
        <a:xfrm>
          <a:off x="0" y="0"/>
          <a:ext cx="0" cy="0"/>
          <a:chOff x="0" y="0"/>
          <a:chExt cx="0" cy="0"/>
        </a:xfrm>
      </p:grpSpPr>
      <p:pic>
        <p:nvPicPr>
          <p:cNvPr id="200" name="Shape 200"/>
          <p:cNvPicPr preferRelativeResize="0"/>
          <p:nvPr/>
        </p:nvPicPr>
        <p:blipFill>
          <a:blip r:embed="rId4">
            <a:alphaModFix/>
          </a:blip>
          <a:stretch>
            <a:fillRect/>
          </a:stretch>
        </p:blipFill>
        <p:spPr>
          <a:xfrm>
            <a:off x="4639875" y="2651675"/>
            <a:ext cx="3607349" cy="2151290"/>
          </a:xfrm>
          <a:prstGeom prst="rect">
            <a:avLst/>
          </a:prstGeom>
          <a:noFill/>
          <a:ln>
            <a:noFill/>
          </a:ln>
        </p:spPr>
      </p:pic>
      <p:pic>
        <p:nvPicPr>
          <p:cNvPr id="201" name="Shape 201"/>
          <p:cNvPicPr preferRelativeResize="0"/>
          <p:nvPr/>
        </p:nvPicPr>
        <p:blipFill>
          <a:blip r:embed="rId5">
            <a:alphaModFix/>
          </a:blip>
          <a:stretch>
            <a:fillRect/>
          </a:stretch>
        </p:blipFill>
        <p:spPr>
          <a:xfrm>
            <a:off x="4660296" y="0"/>
            <a:ext cx="3607354" cy="2402100"/>
          </a:xfrm>
          <a:prstGeom prst="rect">
            <a:avLst/>
          </a:prstGeom>
          <a:noFill/>
          <a:ln>
            <a:noFill/>
          </a:ln>
        </p:spPr>
      </p:pic>
      <p:sp>
        <p:nvSpPr>
          <p:cNvPr id="202" name="Shape 202"/>
          <p:cNvSpPr txBox="1">
            <a:spLocks noGrp="1"/>
          </p:cNvSpPr>
          <p:nvPr>
            <p:ph type="title"/>
          </p:nvPr>
        </p:nvSpPr>
        <p:spPr>
          <a:xfrm>
            <a:off x="311700" y="140225"/>
            <a:ext cx="8520600" cy="572700"/>
          </a:xfrm>
          <a:prstGeom prst="rect">
            <a:avLst/>
          </a:prstGeom>
        </p:spPr>
        <p:txBody>
          <a:bodyPr wrap="square" lIns="91425" tIns="91425" rIns="91425" bIns="91425" anchor="t" anchorCtr="0">
            <a:noAutofit/>
          </a:bodyPr>
          <a:lstStyle/>
          <a:p>
            <a:pPr lvl="0" rtl="0">
              <a:spcBef>
                <a:spcPts val="0"/>
              </a:spcBef>
              <a:buNone/>
            </a:pPr>
            <a:r>
              <a:rPr lang="en" b="1">
                <a:solidFill>
                  <a:srgbClr val="FF9900"/>
                </a:solidFill>
              </a:rPr>
              <a:t>Users</a:t>
            </a:r>
          </a:p>
        </p:txBody>
      </p:sp>
      <p:sp>
        <p:nvSpPr>
          <p:cNvPr id="203" name="Shape 203"/>
          <p:cNvSpPr txBox="1">
            <a:spLocks noGrp="1"/>
          </p:cNvSpPr>
          <p:nvPr>
            <p:ph type="body" idx="1"/>
          </p:nvPr>
        </p:nvSpPr>
        <p:spPr>
          <a:xfrm>
            <a:off x="311700" y="598725"/>
            <a:ext cx="4238400" cy="3416400"/>
          </a:xfrm>
          <a:prstGeom prst="rect">
            <a:avLst/>
          </a:prstGeom>
        </p:spPr>
        <p:txBody>
          <a:bodyPr wrap="square" lIns="91425" tIns="91425" rIns="91425" bIns="91425" anchor="t" anchorCtr="0">
            <a:noAutofit/>
          </a:bodyPr>
          <a:lstStyle/>
          <a:p>
            <a:pPr lvl="0" rtl="0">
              <a:lnSpc>
                <a:spcPct val="100000"/>
              </a:lnSpc>
              <a:spcBef>
                <a:spcPts val="0"/>
              </a:spcBef>
              <a:spcAft>
                <a:spcPts val="0"/>
              </a:spcAft>
              <a:buNone/>
            </a:pPr>
            <a:r>
              <a:rPr lang="en" sz="1500" dirty="0">
                <a:solidFill>
                  <a:srgbClr val="FFFFFF"/>
                </a:solidFill>
              </a:rPr>
              <a:t>-20 year projection</a:t>
            </a:r>
          </a:p>
          <a:p>
            <a:pPr lvl="0">
              <a:lnSpc>
                <a:spcPct val="100000"/>
              </a:lnSpc>
              <a:spcBef>
                <a:spcPts val="0"/>
              </a:spcBef>
              <a:spcAft>
                <a:spcPts val="0"/>
              </a:spcAft>
              <a:buNone/>
            </a:pPr>
            <a:r>
              <a:rPr lang="en" sz="1500" dirty="0">
                <a:solidFill>
                  <a:srgbClr val="FFFFFF"/>
                </a:solidFill>
              </a:rPr>
              <a:t>-Assumed that demand increases at same rate as population</a:t>
            </a:r>
          </a:p>
          <a:p>
            <a:pPr lvl="0" rtl="0">
              <a:lnSpc>
                <a:spcPct val="100000"/>
              </a:lnSpc>
              <a:spcBef>
                <a:spcPts val="0"/>
              </a:spcBef>
              <a:spcAft>
                <a:spcPts val="0"/>
              </a:spcAft>
              <a:buNone/>
            </a:pPr>
            <a:r>
              <a:rPr lang="en" sz="1500" dirty="0">
                <a:solidFill>
                  <a:srgbClr val="FFFFFF"/>
                </a:solidFill>
              </a:rPr>
              <a:t>-High, historical growth rate = +1.47%</a:t>
            </a:r>
          </a:p>
          <a:p>
            <a:pPr lvl="0" rtl="0">
              <a:lnSpc>
                <a:spcPct val="100000"/>
              </a:lnSpc>
              <a:spcBef>
                <a:spcPts val="0"/>
              </a:spcBef>
              <a:spcAft>
                <a:spcPts val="0"/>
              </a:spcAft>
              <a:buNone/>
            </a:pPr>
            <a:r>
              <a:rPr lang="en" sz="1500" dirty="0">
                <a:solidFill>
                  <a:srgbClr val="FFFFFF"/>
                </a:solidFill>
              </a:rPr>
              <a:t>-Low, current growth rate = +0.22%</a:t>
            </a:r>
          </a:p>
        </p:txBody>
      </p:sp>
      <p:pic>
        <p:nvPicPr>
          <p:cNvPr id="204" name="Shape 204" descr="DRH Logo.png"/>
          <p:cNvPicPr preferRelativeResize="0"/>
          <p:nvPr/>
        </p:nvPicPr>
        <p:blipFill>
          <a:blip r:embed="rId6">
            <a:alphaModFix/>
          </a:blip>
          <a:stretch>
            <a:fillRect/>
          </a:stretch>
        </p:blipFill>
        <p:spPr>
          <a:xfrm>
            <a:off x="8338199" y="4349675"/>
            <a:ext cx="494105" cy="572700"/>
          </a:xfrm>
          <a:prstGeom prst="rect">
            <a:avLst/>
          </a:prstGeom>
          <a:noFill/>
          <a:ln>
            <a:noFill/>
          </a:ln>
        </p:spPr>
      </p:pic>
      <p:sp>
        <p:nvSpPr>
          <p:cNvPr id="205" name="Shape 205"/>
          <p:cNvSpPr txBox="1"/>
          <p:nvPr/>
        </p:nvSpPr>
        <p:spPr>
          <a:xfrm>
            <a:off x="220725" y="4799700"/>
            <a:ext cx="3039900" cy="285000"/>
          </a:xfrm>
          <a:prstGeom prst="rect">
            <a:avLst/>
          </a:prstGeom>
          <a:noFill/>
          <a:ln>
            <a:noFill/>
          </a:ln>
        </p:spPr>
        <p:txBody>
          <a:bodyPr wrap="square" lIns="91425" tIns="91425" rIns="91425" bIns="91425" anchor="t" anchorCtr="0">
            <a:noAutofit/>
          </a:bodyPr>
          <a:lstStyle/>
          <a:p>
            <a:pPr lvl="0" rtl="0">
              <a:spcBef>
                <a:spcPts val="0"/>
              </a:spcBef>
              <a:buNone/>
            </a:pPr>
            <a:r>
              <a:rPr lang="en" sz="1000" dirty="0">
                <a:solidFill>
                  <a:srgbClr val="FFFFFF"/>
                </a:solidFill>
              </a:rPr>
              <a:t>Figure 14: User Breakdown</a:t>
            </a:r>
          </a:p>
        </p:txBody>
      </p:sp>
      <p:sp>
        <p:nvSpPr>
          <p:cNvPr id="206" name="Shape 206"/>
          <p:cNvSpPr txBox="1"/>
          <p:nvPr/>
        </p:nvSpPr>
        <p:spPr>
          <a:xfrm>
            <a:off x="4572000" y="2312264"/>
            <a:ext cx="3039900" cy="285000"/>
          </a:xfrm>
          <a:prstGeom prst="rect">
            <a:avLst/>
          </a:prstGeom>
          <a:noFill/>
          <a:ln>
            <a:noFill/>
          </a:ln>
        </p:spPr>
        <p:txBody>
          <a:bodyPr wrap="square" lIns="91425" tIns="91425" rIns="91425" bIns="91425" anchor="t" anchorCtr="0">
            <a:noAutofit/>
          </a:bodyPr>
          <a:lstStyle/>
          <a:p>
            <a:pPr lvl="0" rtl="0">
              <a:spcBef>
                <a:spcPts val="0"/>
              </a:spcBef>
              <a:buNone/>
            </a:pPr>
            <a:r>
              <a:rPr lang="en" sz="1000" dirty="0">
                <a:solidFill>
                  <a:srgbClr val="FFFFFF"/>
                </a:solidFill>
              </a:rPr>
              <a:t>Figure 15: 20 Year Population Projection</a:t>
            </a:r>
          </a:p>
        </p:txBody>
      </p:sp>
      <p:sp>
        <p:nvSpPr>
          <p:cNvPr id="207" name="Shape 207"/>
          <p:cNvSpPr txBox="1"/>
          <p:nvPr/>
        </p:nvSpPr>
        <p:spPr>
          <a:xfrm>
            <a:off x="4548900" y="4799700"/>
            <a:ext cx="3039900" cy="285000"/>
          </a:xfrm>
          <a:prstGeom prst="rect">
            <a:avLst/>
          </a:prstGeom>
          <a:noFill/>
          <a:ln>
            <a:noFill/>
          </a:ln>
        </p:spPr>
        <p:txBody>
          <a:bodyPr wrap="square" lIns="91425" tIns="91425" rIns="91425" bIns="91425" anchor="t" anchorCtr="0">
            <a:noAutofit/>
          </a:bodyPr>
          <a:lstStyle/>
          <a:p>
            <a:pPr lvl="0" rtl="0">
              <a:spcBef>
                <a:spcPts val="0"/>
              </a:spcBef>
              <a:buNone/>
            </a:pPr>
            <a:r>
              <a:rPr lang="en" sz="1000" dirty="0">
                <a:solidFill>
                  <a:srgbClr val="FFFFFF"/>
                </a:solidFill>
              </a:rPr>
              <a:t>Figure 16: Water Demand Projections</a:t>
            </a:r>
          </a:p>
        </p:txBody>
      </p:sp>
      <p:sp>
        <p:nvSpPr>
          <p:cNvPr id="208" name="Shape 208"/>
          <p:cNvSpPr txBox="1"/>
          <p:nvPr/>
        </p:nvSpPr>
        <p:spPr>
          <a:xfrm>
            <a:off x="787125" y="1843900"/>
            <a:ext cx="3820200" cy="380100"/>
          </a:xfrm>
          <a:prstGeom prst="rect">
            <a:avLst/>
          </a:prstGeom>
          <a:noFill/>
          <a:ln>
            <a:noFill/>
          </a:ln>
        </p:spPr>
        <p:txBody>
          <a:bodyPr wrap="square" lIns="91425" tIns="91425" rIns="91425" bIns="91425" anchor="t" anchorCtr="0">
            <a:noAutofit/>
          </a:bodyPr>
          <a:lstStyle/>
          <a:p>
            <a:pPr lvl="0">
              <a:spcBef>
                <a:spcPts val="0"/>
              </a:spcBef>
              <a:buNone/>
            </a:pPr>
            <a:r>
              <a:rPr lang="en" sz="1500" i="1">
                <a:solidFill>
                  <a:srgbClr val="FFFFFF"/>
                </a:solidFill>
              </a:rPr>
              <a:t>Compound Growth: F=P(1+i)</a:t>
            </a:r>
            <a:r>
              <a:rPr lang="en" sz="1500" i="1" baseline="30000">
                <a:solidFill>
                  <a:srgbClr val="FFFFFF"/>
                </a:solidFill>
              </a:rPr>
              <a:t>n</a:t>
            </a:r>
          </a:p>
        </p:txBody>
      </p:sp>
      <p:cxnSp>
        <p:nvCxnSpPr>
          <p:cNvPr id="209" name="Shape 209"/>
          <p:cNvCxnSpPr/>
          <p:nvPr/>
        </p:nvCxnSpPr>
        <p:spPr>
          <a:xfrm>
            <a:off x="5937425" y="3576050"/>
            <a:ext cx="13500" cy="882000"/>
          </a:xfrm>
          <a:prstGeom prst="straightConnector1">
            <a:avLst/>
          </a:prstGeom>
          <a:noFill/>
          <a:ln w="9525" cap="flat" cmpd="sng">
            <a:solidFill>
              <a:schemeClr val="dk2"/>
            </a:solidFill>
            <a:prstDash val="dash"/>
            <a:round/>
            <a:headEnd type="none" w="lg" len="lg"/>
            <a:tailEnd type="none" w="lg" len="lg"/>
          </a:ln>
        </p:spPr>
      </p:cxnSp>
      <p:sp>
        <p:nvSpPr>
          <p:cNvPr id="210" name="Shape 210"/>
          <p:cNvSpPr txBox="1"/>
          <p:nvPr/>
        </p:nvSpPr>
        <p:spPr>
          <a:xfrm>
            <a:off x="6139938" y="917850"/>
            <a:ext cx="608400" cy="149400"/>
          </a:xfrm>
          <a:prstGeom prst="rect">
            <a:avLst/>
          </a:prstGeom>
          <a:noFill/>
          <a:ln>
            <a:noFill/>
          </a:ln>
        </p:spPr>
        <p:txBody>
          <a:bodyPr wrap="square" lIns="91425" tIns="91425" rIns="91425" bIns="91425" anchor="t" anchorCtr="0">
            <a:noAutofit/>
          </a:bodyPr>
          <a:lstStyle/>
          <a:p>
            <a:pPr lvl="0">
              <a:spcBef>
                <a:spcPts val="0"/>
              </a:spcBef>
              <a:buNone/>
            </a:pPr>
            <a:r>
              <a:rPr lang="en" sz="600"/>
              <a:t>1.47%</a:t>
            </a:r>
          </a:p>
        </p:txBody>
      </p:sp>
      <p:sp>
        <p:nvSpPr>
          <p:cNvPr id="211" name="Shape 211"/>
          <p:cNvSpPr txBox="1"/>
          <p:nvPr/>
        </p:nvSpPr>
        <p:spPr>
          <a:xfrm>
            <a:off x="6216925" y="1482825"/>
            <a:ext cx="494100" cy="149400"/>
          </a:xfrm>
          <a:prstGeom prst="rect">
            <a:avLst/>
          </a:prstGeom>
          <a:noFill/>
          <a:ln>
            <a:noFill/>
          </a:ln>
        </p:spPr>
        <p:txBody>
          <a:bodyPr wrap="square" lIns="91425" tIns="91425" rIns="91425" bIns="91425" anchor="t" anchorCtr="0">
            <a:noAutofit/>
          </a:bodyPr>
          <a:lstStyle/>
          <a:p>
            <a:pPr lvl="0">
              <a:spcBef>
                <a:spcPts val="0"/>
              </a:spcBef>
              <a:buNone/>
            </a:pPr>
            <a:r>
              <a:rPr lang="en" sz="600"/>
              <a:t>0.22%</a:t>
            </a:r>
          </a:p>
        </p:txBody>
      </p:sp>
      <p:sp>
        <p:nvSpPr>
          <p:cNvPr id="212" name="Shape 212"/>
          <p:cNvSpPr txBox="1"/>
          <p:nvPr/>
        </p:nvSpPr>
        <p:spPr>
          <a:xfrm>
            <a:off x="7129250" y="351875"/>
            <a:ext cx="424800" cy="149400"/>
          </a:xfrm>
          <a:prstGeom prst="rect">
            <a:avLst/>
          </a:prstGeom>
          <a:noFill/>
          <a:ln>
            <a:noFill/>
          </a:ln>
        </p:spPr>
        <p:txBody>
          <a:bodyPr wrap="square" lIns="91425" tIns="91425" rIns="91425" bIns="91425" anchor="t" anchorCtr="0">
            <a:noAutofit/>
          </a:bodyPr>
          <a:lstStyle/>
          <a:p>
            <a:pPr lvl="0">
              <a:spcBef>
                <a:spcPts val="0"/>
              </a:spcBef>
              <a:buNone/>
            </a:pPr>
            <a:r>
              <a:rPr lang="en" sz="600"/>
              <a:t>1772</a:t>
            </a:r>
          </a:p>
        </p:txBody>
      </p:sp>
      <p:sp>
        <p:nvSpPr>
          <p:cNvPr id="213" name="Shape 213"/>
          <p:cNvSpPr txBox="1"/>
          <p:nvPr/>
        </p:nvSpPr>
        <p:spPr>
          <a:xfrm>
            <a:off x="7129250" y="1556038"/>
            <a:ext cx="424800" cy="149400"/>
          </a:xfrm>
          <a:prstGeom prst="rect">
            <a:avLst/>
          </a:prstGeom>
          <a:noFill/>
          <a:ln>
            <a:noFill/>
          </a:ln>
        </p:spPr>
        <p:txBody>
          <a:bodyPr wrap="square" lIns="91425" tIns="91425" rIns="91425" bIns="91425" anchor="t" anchorCtr="0">
            <a:noAutofit/>
          </a:bodyPr>
          <a:lstStyle/>
          <a:p>
            <a:pPr lvl="0" rtl="0">
              <a:spcBef>
                <a:spcPts val="0"/>
              </a:spcBef>
              <a:buNone/>
            </a:pPr>
            <a:r>
              <a:rPr lang="en" sz="600"/>
              <a:t>1383</a:t>
            </a:r>
          </a:p>
        </p:txBody>
      </p:sp>
      <p:sp>
        <p:nvSpPr>
          <p:cNvPr id="214" name="Shape 214"/>
          <p:cNvSpPr txBox="1"/>
          <p:nvPr/>
        </p:nvSpPr>
        <p:spPr>
          <a:xfrm flipH="1">
            <a:off x="7584200" y="4745975"/>
            <a:ext cx="1200900" cy="572700"/>
          </a:xfrm>
          <a:prstGeom prst="rect">
            <a:avLst/>
          </a:prstGeom>
          <a:noFill/>
          <a:ln>
            <a:noFill/>
          </a:ln>
        </p:spPr>
        <p:txBody>
          <a:bodyPr wrap="square" lIns="91425" tIns="91425" rIns="91425" bIns="91425" anchor="ctr" anchorCtr="0">
            <a:noAutofit/>
          </a:bodyPr>
          <a:lstStyle/>
          <a:p>
            <a:pPr lvl="0" rtl="0">
              <a:spcBef>
                <a:spcPts val="0"/>
              </a:spcBef>
              <a:buNone/>
            </a:pPr>
            <a:r>
              <a:rPr lang="en" sz="1800">
                <a:solidFill>
                  <a:srgbClr val="FF9900"/>
                </a:solidFill>
                <a:latin typeface="Calibri"/>
                <a:ea typeface="Calibri"/>
                <a:cs typeface="Calibri"/>
                <a:sym typeface="Calibri"/>
              </a:rPr>
              <a:t>Hanako, 9</a:t>
            </a:r>
          </a:p>
        </p:txBody>
      </p:sp>
      <p:sp>
        <p:nvSpPr>
          <p:cNvPr id="215" name="Shape 215"/>
          <p:cNvSpPr txBox="1"/>
          <p:nvPr/>
        </p:nvSpPr>
        <p:spPr>
          <a:xfrm>
            <a:off x="5821700" y="4349663"/>
            <a:ext cx="424800" cy="149400"/>
          </a:xfrm>
          <a:prstGeom prst="rect">
            <a:avLst/>
          </a:prstGeom>
          <a:noFill/>
          <a:ln>
            <a:noFill/>
          </a:ln>
        </p:spPr>
        <p:txBody>
          <a:bodyPr wrap="square" lIns="91425" tIns="91425" rIns="91425" bIns="91425" anchor="t" anchorCtr="0">
            <a:noAutofit/>
          </a:bodyPr>
          <a:lstStyle/>
          <a:p>
            <a:pPr lvl="0" rtl="0">
              <a:spcBef>
                <a:spcPts val="0"/>
              </a:spcBef>
              <a:buNone/>
            </a:pPr>
            <a:r>
              <a:rPr lang="en" sz="600"/>
              <a:t>2038</a:t>
            </a:r>
          </a:p>
        </p:txBody>
      </p:sp>
      <p:pic>
        <p:nvPicPr>
          <p:cNvPr id="216" name="Shape 216"/>
          <p:cNvPicPr preferRelativeResize="0"/>
          <p:nvPr/>
        </p:nvPicPr>
        <p:blipFill>
          <a:blip r:embed="rId7">
            <a:alphaModFix/>
          </a:blip>
          <a:stretch>
            <a:fillRect/>
          </a:stretch>
        </p:blipFill>
        <p:spPr>
          <a:xfrm>
            <a:off x="311700" y="2402100"/>
            <a:ext cx="3222599" cy="2476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pic>
        <p:nvPicPr>
          <p:cNvPr id="221" name="Shape 221"/>
          <p:cNvPicPr preferRelativeResize="0"/>
          <p:nvPr/>
        </p:nvPicPr>
        <p:blipFill>
          <a:blip r:embed="rId4">
            <a:alphaModFix/>
          </a:blip>
          <a:stretch>
            <a:fillRect/>
          </a:stretch>
        </p:blipFill>
        <p:spPr>
          <a:xfrm>
            <a:off x="311700" y="658200"/>
            <a:ext cx="4259626" cy="2238550"/>
          </a:xfrm>
          <a:prstGeom prst="rect">
            <a:avLst/>
          </a:prstGeom>
          <a:noFill/>
          <a:ln>
            <a:noFill/>
          </a:ln>
        </p:spPr>
      </p:pic>
      <p:sp>
        <p:nvSpPr>
          <p:cNvPr id="222" name="Shape 222"/>
          <p:cNvSpPr txBox="1">
            <a:spLocks noGrp="1"/>
          </p:cNvSpPr>
          <p:nvPr>
            <p:ph type="title"/>
          </p:nvPr>
        </p:nvSpPr>
        <p:spPr>
          <a:xfrm>
            <a:off x="311700" y="140225"/>
            <a:ext cx="8520600" cy="572700"/>
          </a:xfrm>
          <a:prstGeom prst="rect">
            <a:avLst/>
          </a:prstGeom>
        </p:spPr>
        <p:txBody>
          <a:bodyPr wrap="square" lIns="91425" tIns="91425" rIns="91425" bIns="91425" anchor="t" anchorCtr="0">
            <a:noAutofit/>
          </a:bodyPr>
          <a:lstStyle/>
          <a:p>
            <a:pPr lvl="0" rtl="0">
              <a:spcBef>
                <a:spcPts val="0"/>
              </a:spcBef>
              <a:buNone/>
            </a:pPr>
            <a:r>
              <a:rPr lang="en" b="1">
                <a:solidFill>
                  <a:srgbClr val="FF9900"/>
                </a:solidFill>
              </a:rPr>
              <a:t>Projected Demands</a:t>
            </a:r>
          </a:p>
        </p:txBody>
      </p:sp>
      <p:pic>
        <p:nvPicPr>
          <p:cNvPr id="223" name="Shape 223" descr="DRH Logo.png"/>
          <p:cNvPicPr preferRelativeResize="0"/>
          <p:nvPr/>
        </p:nvPicPr>
        <p:blipFill>
          <a:blip r:embed="rId5">
            <a:alphaModFix/>
          </a:blip>
          <a:stretch>
            <a:fillRect/>
          </a:stretch>
        </p:blipFill>
        <p:spPr>
          <a:xfrm>
            <a:off x="8338199" y="4349675"/>
            <a:ext cx="494105" cy="572700"/>
          </a:xfrm>
          <a:prstGeom prst="rect">
            <a:avLst/>
          </a:prstGeom>
          <a:noFill/>
          <a:ln>
            <a:noFill/>
          </a:ln>
        </p:spPr>
      </p:pic>
      <p:sp>
        <p:nvSpPr>
          <p:cNvPr id="224" name="Shape 224"/>
          <p:cNvSpPr txBox="1"/>
          <p:nvPr/>
        </p:nvSpPr>
        <p:spPr>
          <a:xfrm>
            <a:off x="4690050" y="717125"/>
            <a:ext cx="3993600" cy="2042400"/>
          </a:xfrm>
          <a:prstGeom prst="rect">
            <a:avLst/>
          </a:prstGeom>
          <a:noFill/>
          <a:ln>
            <a:noFill/>
          </a:ln>
        </p:spPr>
        <p:txBody>
          <a:bodyPr wrap="square" lIns="91425" tIns="91425" rIns="91425" bIns="91425" anchor="t" anchorCtr="0">
            <a:noAutofit/>
          </a:bodyPr>
          <a:lstStyle/>
          <a:p>
            <a:pPr lvl="0">
              <a:spcBef>
                <a:spcPts val="0"/>
              </a:spcBef>
              <a:buNone/>
            </a:pPr>
            <a:endParaRPr/>
          </a:p>
        </p:txBody>
      </p:sp>
      <p:graphicFrame>
        <p:nvGraphicFramePr>
          <p:cNvPr id="225" name="Shape 225"/>
          <p:cNvGraphicFramePr/>
          <p:nvPr>
            <p:extLst>
              <p:ext uri="{D42A27DB-BD31-4B8C-83A1-F6EECF244321}">
                <p14:modId xmlns:p14="http://schemas.microsoft.com/office/powerpoint/2010/main" val="2991449372"/>
              </p:ext>
            </p:extLst>
          </p:nvPr>
        </p:nvGraphicFramePr>
        <p:xfrm>
          <a:off x="2574725" y="3234446"/>
          <a:ext cx="3994525" cy="1702990"/>
        </p:xfrm>
        <a:graphic>
          <a:graphicData uri="http://schemas.openxmlformats.org/drawingml/2006/table">
            <a:tbl>
              <a:tblPr>
                <a:noFill/>
                <a:tableStyleId>{71B17121-2A7D-4547-A144-16A3EA4D7DAC}</a:tableStyleId>
              </a:tblPr>
              <a:tblGrid>
                <a:gridCol w="978450">
                  <a:extLst>
                    <a:ext uri="{9D8B030D-6E8A-4147-A177-3AD203B41FA5}">
                      <a16:colId xmlns:a16="http://schemas.microsoft.com/office/drawing/2014/main" val="20000"/>
                    </a:ext>
                  </a:extLst>
                </a:gridCol>
                <a:gridCol w="570950">
                  <a:extLst>
                    <a:ext uri="{9D8B030D-6E8A-4147-A177-3AD203B41FA5}">
                      <a16:colId xmlns:a16="http://schemas.microsoft.com/office/drawing/2014/main" val="20001"/>
                    </a:ext>
                  </a:extLst>
                </a:gridCol>
                <a:gridCol w="630650">
                  <a:extLst>
                    <a:ext uri="{9D8B030D-6E8A-4147-A177-3AD203B41FA5}">
                      <a16:colId xmlns:a16="http://schemas.microsoft.com/office/drawing/2014/main" val="20002"/>
                    </a:ext>
                  </a:extLst>
                </a:gridCol>
                <a:gridCol w="584725">
                  <a:extLst>
                    <a:ext uri="{9D8B030D-6E8A-4147-A177-3AD203B41FA5}">
                      <a16:colId xmlns:a16="http://schemas.microsoft.com/office/drawing/2014/main" val="20003"/>
                    </a:ext>
                  </a:extLst>
                </a:gridCol>
                <a:gridCol w="584725">
                  <a:extLst>
                    <a:ext uri="{9D8B030D-6E8A-4147-A177-3AD203B41FA5}">
                      <a16:colId xmlns:a16="http://schemas.microsoft.com/office/drawing/2014/main" val="20004"/>
                    </a:ext>
                  </a:extLst>
                </a:gridCol>
                <a:gridCol w="645025">
                  <a:extLst>
                    <a:ext uri="{9D8B030D-6E8A-4147-A177-3AD203B41FA5}">
                      <a16:colId xmlns:a16="http://schemas.microsoft.com/office/drawing/2014/main" val="20005"/>
                    </a:ext>
                  </a:extLst>
                </a:gridCol>
              </a:tblGrid>
              <a:tr h="341550">
                <a:tc gridSpan="6">
                  <a:txBody>
                    <a:bodyPr/>
                    <a:lstStyle/>
                    <a:p>
                      <a:pPr lvl="0" algn="ctr" rtl="0">
                        <a:lnSpc>
                          <a:spcPct val="100000"/>
                        </a:lnSpc>
                        <a:spcBef>
                          <a:spcPts val="0"/>
                        </a:spcBef>
                        <a:buNone/>
                      </a:pPr>
                      <a:r>
                        <a:rPr lang="en" sz="1100" b="1" dirty="0"/>
                        <a:t>Table 2: Summer Shortage </a:t>
                      </a:r>
                      <a:r>
                        <a:rPr lang="en" sz="1100" dirty="0"/>
                        <a:t>(Million Gallons)</a:t>
                      </a:r>
                    </a:p>
                  </a:txBody>
                  <a:tcPr marL="68575" marR="68575" marT="91425" marB="91425">
                    <a:lnL w="12700" cap="flat" cmpd="sng">
                      <a:solidFill>
                        <a:srgbClr val="4472C4"/>
                      </a:solidFill>
                      <a:prstDash val="solid"/>
                      <a:round/>
                      <a:headEnd type="none" w="med" len="med"/>
                      <a:tailEnd type="none" w="med" len="med"/>
                    </a:lnL>
                    <a:lnR w="12700" cap="flat" cmpd="sng">
                      <a:solidFill>
                        <a:srgbClr val="4472C4"/>
                      </a:solidFill>
                      <a:prstDash val="solid"/>
                      <a:round/>
                      <a:headEnd type="none" w="med" len="med"/>
                      <a:tailEnd type="none" w="med" len="med"/>
                    </a:lnR>
                    <a:lnT w="12700" cap="flat" cmpd="sng">
                      <a:solidFill>
                        <a:srgbClr val="4472C4"/>
                      </a:solidFill>
                      <a:prstDash val="solid"/>
                      <a:round/>
                      <a:headEnd type="none" w="med" len="med"/>
                      <a:tailEnd type="none" w="med" len="med"/>
                    </a:lnT>
                    <a:lnB w="12700" cap="flat" cmpd="sng">
                      <a:solidFill>
                        <a:srgbClr val="4472C4"/>
                      </a:solidFill>
                      <a:prstDash val="solid"/>
                      <a:round/>
                      <a:headEnd type="none" w="med" len="med"/>
                      <a:tailEnd type="none" w="med" len="med"/>
                    </a:lnB>
                    <a:solidFill>
                      <a:srgbClr val="4472C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3175">
                <a:tc>
                  <a:txBody>
                    <a:bodyPr/>
                    <a:lstStyle/>
                    <a:p>
                      <a:pPr lvl="0" algn="ctr" rtl="0">
                        <a:lnSpc>
                          <a:spcPct val="100000"/>
                        </a:lnSpc>
                        <a:spcBef>
                          <a:spcPts val="0"/>
                        </a:spcBef>
                        <a:buNone/>
                      </a:pPr>
                      <a:r>
                        <a:rPr lang="en" sz="1000"/>
                        <a:t> </a:t>
                      </a:r>
                    </a:p>
                  </a:txBody>
                  <a:tcPr marL="68575" marR="68575" marT="91425" marB="91425">
                    <a:lnL w="12700" cap="flat" cmpd="sng">
                      <a:solidFill>
                        <a:srgbClr val="4472C4"/>
                      </a:solidFill>
                      <a:prstDash val="solid"/>
                      <a:round/>
                      <a:headEnd type="none" w="med" len="med"/>
                      <a:tailEnd type="none" w="med" len="med"/>
                    </a:lnL>
                    <a:lnR w="12700" cap="flat" cmpd="sng">
                      <a:solidFill>
                        <a:srgbClr val="4472C4"/>
                      </a:solidFill>
                      <a:prstDash val="solid"/>
                      <a:round/>
                      <a:headEnd type="none" w="med" len="med"/>
                      <a:tailEnd type="none" w="med" len="med"/>
                    </a:lnR>
                    <a:lnT w="12700" cap="flat" cmpd="sng">
                      <a:solidFill>
                        <a:srgbClr val="4472C4"/>
                      </a:solidFill>
                      <a:prstDash val="solid"/>
                      <a:round/>
                      <a:headEnd type="none" w="med" len="med"/>
                      <a:tailEnd type="none" w="med" len="med"/>
                    </a:lnT>
                    <a:lnB w="12700" cap="flat" cmpd="sng">
                      <a:solidFill>
                        <a:srgbClr val="4472C4"/>
                      </a:solidFill>
                      <a:prstDash val="solid"/>
                      <a:round/>
                      <a:headEnd type="none" w="med" len="med"/>
                      <a:tailEnd type="none" w="med" len="med"/>
                    </a:lnB>
                    <a:solidFill>
                      <a:srgbClr val="A4C2F4"/>
                    </a:solidFill>
                  </a:tcPr>
                </a:tc>
                <a:tc>
                  <a:txBody>
                    <a:bodyPr/>
                    <a:lstStyle/>
                    <a:p>
                      <a:pPr lvl="0" algn="ctr" rtl="0">
                        <a:lnSpc>
                          <a:spcPct val="100000"/>
                        </a:lnSpc>
                        <a:spcBef>
                          <a:spcPts val="0"/>
                        </a:spcBef>
                        <a:buNone/>
                      </a:pPr>
                      <a:r>
                        <a:rPr lang="en" sz="1000" b="1"/>
                        <a:t>Jun</a:t>
                      </a:r>
                    </a:p>
                  </a:txBody>
                  <a:tcPr marL="68575" marR="68575" marT="91425" marB="91425">
                    <a:lnL w="12700" cap="flat" cmpd="sng">
                      <a:solidFill>
                        <a:srgbClr val="4472C4"/>
                      </a:solidFill>
                      <a:prstDash val="solid"/>
                      <a:round/>
                      <a:headEnd type="none" w="med" len="med"/>
                      <a:tailEnd type="none" w="med" len="med"/>
                    </a:lnL>
                    <a:lnR w="12700" cap="flat" cmpd="sng">
                      <a:solidFill>
                        <a:srgbClr val="4472C4"/>
                      </a:solidFill>
                      <a:prstDash val="solid"/>
                      <a:round/>
                      <a:headEnd type="none" w="med" len="med"/>
                      <a:tailEnd type="none" w="med" len="med"/>
                    </a:lnR>
                    <a:lnT w="12700" cap="flat" cmpd="sng">
                      <a:solidFill>
                        <a:srgbClr val="4472C4"/>
                      </a:solidFill>
                      <a:prstDash val="solid"/>
                      <a:round/>
                      <a:headEnd type="none" w="med" len="med"/>
                      <a:tailEnd type="none" w="med" len="med"/>
                    </a:lnT>
                    <a:lnB w="12700" cap="flat" cmpd="sng">
                      <a:solidFill>
                        <a:srgbClr val="4472C4"/>
                      </a:solidFill>
                      <a:prstDash val="solid"/>
                      <a:round/>
                      <a:headEnd type="none" w="med" len="med"/>
                      <a:tailEnd type="none" w="med" len="med"/>
                    </a:lnB>
                    <a:solidFill>
                      <a:srgbClr val="A4C2F4"/>
                    </a:solidFill>
                  </a:tcPr>
                </a:tc>
                <a:tc>
                  <a:txBody>
                    <a:bodyPr/>
                    <a:lstStyle/>
                    <a:p>
                      <a:pPr lvl="0" algn="ctr" rtl="0">
                        <a:lnSpc>
                          <a:spcPct val="100000"/>
                        </a:lnSpc>
                        <a:spcBef>
                          <a:spcPts val="0"/>
                        </a:spcBef>
                        <a:buNone/>
                      </a:pPr>
                      <a:r>
                        <a:rPr lang="en" sz="1000" b="1"/>
                        <a:t>Jul</a:t>
                      </a:r>
                    </a:p>
                  </a:txBody>
                  <a:tcPr marL="68575" marR="68575" marT="91425" marB="91425">
                    <a:lnL w="12700" cap="flat" cmpd="sng">
                      <a:solidFill>
                        <a:srgbClr val="4472C4"/>
                      </a:solidFill>
                      <a:prstDash val="solid"/>
                      <a:round/>
                      <a:headEnd type="none" w="med" len="med"/>
                      <a:tailEnd type="none" w="med" len="med"/>
                    </a:lnL>
                    <a:lnR w="12700" cap="flat" cmpd="sng">
                      <a:solidFill>
                        <a:srgbClr val="4472C4"/>
                      </a:solidFill>
                      <a:prstDash val="solid"/>
                      <a:round/>
                      <a:headEnd type="none" w="med" len="med"/>
                      <a:tailEnd type="none" w="med" len="med"/>
                    </a:lnR>
                    <a:lnT w="12700" cap="flat" cmpd="sng">
                      <a:solidFill>
                        <a:srgbClr val="4472C4"/>
                      </a:solidFill>
                      <a:prstDash val="solid"/>
                      <a:round/>
                      <a:headEnd type="none" w="med" len="med"/>
                      <a:tailEnd type="none" w="med" len="med"/>
                    </a:lnT>
                    <a:lnB w="12700" cap="flat" cmpd="sng">
                      <a:solidFill>
                        <a:srgbClr val="4472C4"/>
                      </a:solidFill>
                      <a:prstDash val="solid"/>
                      <a:round/>
                      <a:headEnd type="none" w="med" len="med"/>
                      <a:tailEnd type="none" w="med" len="med"/>
                    </a:lnB>
                    <a:solidFill>
                      <a:srgbClr val="A4C2F4"/>
                    </a:solidFill>
                  </a:tcPr>
                </a:tc>
                <a:tc>
                  <a:txBody>
                    <a:bodyPr/>
                    <a:lstStyle/>
                    <a:p>
                      <a:pPr lvl="0" algn="ctr" rtl="0">
                        <a:lnSpc>
                          <a:spcPct val="100000"/>
                        </a:lnSpc>
                        <a:spcBef>
                          <a:spcPts val="0"/>
                        </a:spcBef>
                        <a:buNone/>
                      </a:pPr>
                      <a:r>
                        <a:rPr lang="en" sz="1000" b="1"/>
                        <a:t>Aug</a:t>
                      </a:r>
                    </a:p>
                  </a:txBody>
                  <a:tcPr marL="68575" marR="68575" marT="91425" marB="91425">
                    <a:lnL w="12700" cap="flat" cmpd="sng">
                      <a:solidFill>
                        <a:srgbClr val="4472C4"/>
                      </a:solidFill>
                      <a:prstDash val="solid"/>
                      <a:round/>
                      <a:headEnd type="none" w="med" len="med"/>
                      <a:tailEnd type="none" w="med" len="med"/>
                    </a:lnL>
                    <a:lnR w="12700" cap="flat" cmpd="sng">
                      <a:solidFill>
                        <a:srgbClr val="4472C4"/>
                      </a:solidFill>
                      <a:prstDash val="solid"/>
                      <a:round/>
                      <a:headEnd type="none" w="med" len="med"/>
                      <a:tailEnd type="none" w="med" len="med"/>
                    </a:lnR>
                    <a:lnT w="12700" cap="flat" cmpd="sng">
                      <a:solidFill>
                        <a:srgbClr val="4472C4"/>
                      </a:solidFill>
                      <a:prstDash val="solid"/>
                      <a:round/>
                      <a:headEnd type="none" w="med" len="med"/>
                      <a:tailEnd type="none" w="med" len="med"/>
                    </a:lnT>
                    <a:lnB w="12700" cap="flat" cmpd="sng">
                      <a:solidFill>
                        <a:srgbClr val="4472C4"/>
                      </a:solidFill>
                      <a:prstDash val="solid"/>
                      <a:round/>
                      <a:headEnd type="none" w="med" len="med"/>
                      <a:tailEnd type="none" w="med" len="med"/>
                    </a:lnB>
                    <a:solidFill>
                      <a:srgbClr val="A4C2F4"/>
                    </a:solidFill>
                  </a:tcPr>
                </a:tc>
                <a:tc>
                  <a:txBody>
                    <a:bodyPr/>
                    <a:lstStyle/>
                    <a:p>
                      <a:pPr lvl="0" algn="ctr" rtl="0">
                        <a:lnSpc>
                          <a:spcPct val="100000"/>
                        </a:lnSpc>
                        <a:spcBef>
                          <a:spcPts val="0"/>
                        </a:spcBef>
                        <a:buNone/>
                      </a:pPr>
                      <a:r>
                        <a:rPr lang="en" sz="1000" b="1"/>
                        <a:t>Sep</a:t>
                      </a:r>
                    </a:p>
                  </a:txBody>
                  <a:tcPr marL="68575" marR="68575" marT="91425" marB="91425">
                    <a:lnL w="12700" cap="flat" cmpd="sng">
                      <a:solidFill>
                        <a:srgbClr val="4472C4"/>
                      </a:solidFill>
                      <a:prstDash val="solid"/>
                      <a:round/>
                      <a:headEnd type="none" w="med" len="med"/>
                      <a:tailEnd type="none" w="med" len="med"/>
                    </a:lnL>
                    <a:lnR w="12700" cap="flat" cmpd="sng">
                      <a:solidFill>
                        <a:srgbClr val="4472C4"/>
                      </a:solidFill>
                      <a:prstDash val="solid"/>
                      <a:round/>
                      <a:headEnd type="none" w="med" len="med"/>
                      <a:tailEnd type="none" w="med" len="med"/>
                    </a:lnR>
                    <a:lnT w="12700" cap="flat" cmpd="sng">
                      <a:solidFill>
                        <a:srgbClr val="4472C4"/>
                      </a:solidFill>
                      <a:prstDash val="solid"/>
                      <a:round/>
                      <a:headEnd type="none" w="med" len="med"/>
                      <a:tailEnd type="none" w="med" len="med"/>
                    </a:lnT>
                    <a:lnB w="12700" cap="flat" cmpd="sng">
                      <a:solidFill>
                        <a:srgbClr val="4472C4"/>
                      </a:solidFill>
                      <a:prstDash val="solid"/>
                      <a:round/>
                      <a:headEnd type="none" w="med" len="med"/>
                      <a:tailEnd type="none" w="med" len="med"/>
                    </a:lnB>
                    <a:solidFill>
                      <a:srgbClr val="A4C2F4"/>
                    </a:solidFill>
                  </a:tcPr>
                </a:tc>
                <a:tc>
                  <a:txBody>
                    <a:bodyPr/>
                    <a:lstStyle/>
                    <a:p>
                      <a:pPr lvl="0" algn="ctr" rtl="0">
                        <a:lnSpc>
                          <a:spcPct val="100000"/>
                        </a:lnSpc>
                        <a:spcBef>
                          <a:spcPts val="0"/>
                        </a:spcBef>
                        <a:buNone/>
                      </a:pPr>
                      <a:r>
                        <a:rPr lang="en" sz="1000" b="1"/>
                        <a:t>Total</a:t>
                      </a:r>
                    </a:p>
                  </a:txBody>
                  <a:tcPr marL="68575" marR="68575" marT="91425" marB="91425">
                    <a:lnL w="12700" cap="flat" cmpd="sng">
                      <a:solidFill>
                        <a:srgbClr val="4472C4"/>
                      </a:solidFill>
                      <a:prstDash val="solid"/>
                      <a:round/>
                      <a:headEnd type="none" w="med" len="med"/>
                      <a:tailEnd type="none" w="med" len="med"/>
                    </a:lnL>
                    <a:lnR w="12700" cap="flat" cmpd="sng">
                      <a:solidFill>
                        <a:srgbClr val="4472C4"/>
                      </a:solidFill>
                      <a:prstDash val="solid"/>
                      <a:round/>
                      <a:headEnd type="none" w="med" len="med"/>
                      <a:tailEnd type="none" w="med" len="med"/>
                    </a:lnR>
                    <a:lnT w="12700" cap="flat" cmpd="sng">
                      <a:solidFill>
                        <a:srgbClr val="4472C4"/>
                      </a:solidFill>
                      <a:prstDash val="solid"/>
                      <a:round/>
                      <a:headEnd type="none" w="med" len="med"/>
                      <a:tailEnd type="none" w="med" len="med"/>
                    </a:lnT>
                    <a:lnB w="12700" cap="flat" cmpd="sng">
                      <a:solidFill>
                        <a:srgbClr val="CC0000"/>
                      </a:solidFill>
                      <a:prstDash val="solid"/>
                      <a:round/>
                      <a:headEnd type="none" w="med" len="med"/>
                      <a:tailEnd type="none" w="med" len="med"/>
                    </a:lnB>
                    <a:solidFill>
                      <a:srgbClr val="A4C2F4"/>
                    </a:solidFill>
                  </a:tcPr>
                </a:tc>
                <a:extLst>
                  <a:ext uri="{0D108BD9-81ED-4DB2-BD59-A6C34878D82A}">
                    <a16:rowId xmlns:a16="http://schemas.microsoft.com/office/drawing/2014/main" val="10001"/>
                  </a:ext>
                </a:extLst>
              </a:tr>
              <a:tr h="323175">
                <a:tc>
                  <a:txBody>
                    <a:bodyPr/>
                    <a:lstStyle/>
                    <a:p>
                      <a:pPr lvl="0" rtl="0">
                        <a:lnSpc>
                          <a:spcPct val="100000"/>
                        </a:lnSpc>
                        <a:spcBef>
                          <a:spcPts val="0"/>
                        </a:spcBef>
                        <a:buNone/>
                      </a:pPr>
                      <a:r>
                        <a:rPr lang="en" sz="1000" b="1"/>
                        <a:t>Current</a:t>
                      </a:r>
                    </a:p>
                  </a:txBody>
                  <a:tcPr marL="68575" marR="68575" marT="91425" marB="91425">
                    <a:lnL w="12700" cap="flat" cmpd="sng">
                      <a:solidFill>
                        <a:srgbClr val="4472C4"/>
                      </a:solidFill>
                      <a:prstDash val="solid"/>
                      <a:round/>
                      <a:headEnd type="none" w="med" len="med"/>
                      <a:tailEnd type="none" w="med" len="med"/>
                    </a:lnL>
                    <a:lnR w="12700" cap="flat" cmpd="sng">
                      <a:solidFill>
                        <a:srgbClr val="4472C4"/>
                      </a:solidFill>
                      <a:prstDash val="solid"/>
                      <a:round/>
                      <a:headEnd type="none" w="med" len="med"/>
                      <a:tailEnd type="none" w="med" len="med"/>
                    </a:lnR>
                    <a:lnT w="12700" cap="flat" cmpd="sng">
                      <a:solidFill>
                        <a:srgbClr val="4472C4"/>
                      </a:solidFill>
                      <a:prstDash val="solid"/>
                      <a:round/>
                      <a:headEnd type="none" w="med" len="med"/>
                      <a:tailEnd type="none" w="med" len="med"/>
                    </a:lnT>
                    <a:lnB w="12700" cap="flat" cmpd="sng">
                      <a:solidFill>
                        <a:srgbClr val="4472C4"/>
                      </a:solidFill>
                      <a:prstDash val="solid"/>
                      <a:round/>
                      <a:headEnd type="none" w="med" len="med"/>
                      <a:tailEnd type="none" w="med" len="med"/>
                    </a:lnB>
                    <a:solidFill>
                      <a:srgbClr val="FFFFFF"/>
                    </a:solidFill>
                  </a:tcPr>
                </a:tc>
                <a:tc>
                  <a:txBody>
                    <a:bodyPr/>
                    <a:lstStyle/>
                    <a:p>
                      <a:pPr lvl="0" algn="ctr" rtl="0">
                        <a:lnSpc>
                          <a:spcPct val="100000"/>
                        </a:lnSpc>
                        <a:spcBef>
                          <a:spcPts val="0"/>
                        </a:spcBef>
                        <a:buNone/>
                      </a:pPr>
                      <a:r>
                        <a:rPr lang="en" sz="1000"/>
                        <a:t>2.27</a:t>
                      </a:r>
                    </a:p>
                  </a:txBody>
                  <a:tcPr marL="68575" marR="68575" marT="91425" marB="91425">
                    <a:lnL w="12700" cap="flat" cmpd="sng">
                      <a:solidFill>
                        <a:srgbClr val="4472C4"/>
                      </a:solidFill>
                      <a:prstDash val="solid"/>
                      <a:round/>
                      <a:headEnd type="none" w="med" len="med"/>
                      <a:tailEnd type="none" w="med" len="med"/>
                    </a:lnL>
                    <a:lnR w="12700" cap="flat" cmpd="sng">
                      <a:solidFill>
                        <a:srgbClr val="4472C4"/>
                      </a:solidFill>
                      <a:prstDash val="solid"/>
                      <a:round/>
                      <a:headEnd type="none" w="med" len="med"/>
                      <a:tailEnd type="none" w="med" len="med"/>
                    </a:lnR>
                    <a:lnT w="12700" cap="flat" cmpd="sng">
                      <a:solidFill>
                        <a:srgbClr val="4472C4"/>
                      </a:solidFill>
                      <a:prstDash val="solid"/>
                      <a:round/>
                      <a:headEnd type="none" w="med" len="med"/>
                      <a:tailEnd type="none" w="med" len="med"/>
                    </a:lnT>
                    <a:lnB w="12700" cap="flat" cmpd="sng">
                      <a:solidFill>
                        <a:srgbClr val="4472C4"/>
                      </a:solidFill>
                      <a:prstDash val="solid"/>
                      <a:round/>
                      <a:headEnd type="none" w="med" len="med"/>
                      <a:tailEnd type="none" w="med" len="med"/>
                    </a:lnB>
                    <a:solidFill>
                      <a:srgbClr val="FFFFFF"/>
                    </a:solidFill>
                  </a:tcPr>
                </a:tc>
                <a:tc>
                  <a:txBody>
                    <a:bodyPr/>
                    <a:lstStyle/>
                    <a:p>
                      <a:pPr lvl="0" algn="ctr" rtl="0">
                        <a:lnSpc>
                          <a:spcPct val="100000"/>
                        </a:lnSpc>
                        <a:spcBef>
                          <a:spcPts val="0"/>
                        </a:spcBef>
                        <a:buNone/>
                      </a:pPr>
                      <a:r>
                        <a:rPr lang="en" sz="1000"/>
                        <a:t>3.11</a:t>
                      </a:r>
                    </a:p>
                  </a:txBody>
                  <a:tcPr marL="68575" marR="68575" marT="91425" marB="91425">
                    <a:lnL w="12700" cap="flat" cmpd="sng">
                      <a:solidFill>
                        <a:srgbClr val="4472C4"/>
                      </a:solidFill>
                      <a:prstDash val="solid"/>
                      <a:round/>
                      <a:headEnd type="none" w="med" len="med"/>
                      <a:tailEnd type="none" w="med" len="med"/>
                    </a:lnL>
                    <a:lnR w="12700" cap="flat" cmpd="sng">
                      <a:solidFill>
                        <a:srgbClr val="4472C4"/>
                      </a:solidFill>
                      <a:prstDash val="solid"/>
                      <a:round/>
                      <a:headEnd type="none" w="med" len="med"/>
                      <a:tailEnd type="none" w="med" len="med"/>
                    </a:lnR>
                    <a:lnT w="12700" cap="flat" cmpd="sng">
                      <a:solidFill>
                        <a:srgbClr val="4472C4"/>
                      </a:solidFill>
                      <a:prstDash val="solid"/>
                      <a:round/>
                      <a:headEnd type="none" w="med" len="med"/>
                      <a:tailEnd type="none" w="med" len="med"/>
                    </a:lnT>
                    <a:lnB w="12700" cap="flat" cmpd="sng">
                      <a:solidFill>
                        <a:srgbClr val="4472C4"/>
                      </a:solidFill>
                      <a:prstDash val="solid"/>
                      <a:round/>
                      <a:headEnd type="none" w="med" len="med"/>
                      <a:tailEnd type="none" w="med" len="med"/>
                    </a:lnB>
                    <a:solidFill>
                      <a:srgbClr val="FFFFFF"/>
                    </a:solidFill>
                  </a:tcPr>
                </a:tc>
                <a:tc>
                  <a:txBody>
                    <a:bodyPr/>
                    <a:lstStyle/>
                    <a:p>
                      <a:pPr lvl="0" algn="ctr" rtl="0">
                        <a:lnSpc>
                          <a:spcPct val="100000"/>
                        </a:lnSpc>
                        <a:spcBef>
                          <a:spcPts val="0"/>
                        </a:spcBef>
                        <a:buNone/>
                      </a:pPr>
                      <a:r>
                        <a:rPr lang="en" sz="1000"/>
                        <a:t>0.73</a:t>
                      </a:r>
                    </a:p>
                  </a:txBody>
                  <a:tcPr marL="68575" marR="68575" marT="91425" marB="91425">
                    <a:lnL w="12700" cap="flat" cmpd="sng">
                      <a:solidFill>
                        <a:srgbClr val="4472C4"/>
                      </a:solidFill>
                      <a:prstDash val="solid"/>
                      <a:round/>
                      <a:headEnd type="none" w="med" len="med"/>
                      <a:tailEnd type="none" w="med" len="med"/>
                    </a:lnL>
                    <a:lnR w="12700" cap="flat" cmpd="sng">
                      <a:solidFill>
                        <a:srgbClr val="4472C4"/>
                      </a:solidFill>
                      <a:prstDash val="solid"/>
                      <a:round/>
                      <a:headEnd type="none" w="med" len="med"/>
                      <a:tailEnd type="none" w="med" len="med"/>
                    </a:lnR>
                    <a:lnT w="12700" cap="flat" cmpd="sng">
                      <a:solidFill>
                        <a:srgbClr val="4472C4"/>
                      </a:solidFill>
                      <a:prstDash val="solid"/>
                      <a:round/>
                      <a:headEnd type="none" w="med" len="med"/>
                      <a:tailEnd type="none" w="med" len="med"/>
                    </a:lnT>
                    <a:lnB w="12700" cap="flat" cmpd="sng">
                      <a:solidFill>
                        <a:srgbClr val="4472C4"/>
                      </a:solidFill>
                      <a:prstDash val="solid"/>
                      <a:round/>
                      <a:headEnd type="none" w="med" len="med"/>
                      <a:tailEnd type="none" w="med" len="med"/>
                    </a:lnB>
                    <a:solidFill>
                      <a:srgbClr val="FFFFFF"/>
                    </a:solidFill>
                  </a:tcPr>
                </a:tc>
                <a:tc>
                  <a:txBody>
                    <a:bodyPr/>
                    <a:lstStyle/>
                    <a:p>
                      <a:pPr lvl="0" algn="ctr" rtl="0">
                        <a:lnSpc>
                          <a:spcPct val="100000"/>
                        </a:lnSpc>
                        <a:spcBef>
                          <a:spcPts val="0"/>
                        </a:spcBef>
                        <a:buNone/>
                      </a:pPr>
                      <a:r>
                        <a:rPr lang="en" sz="1000"/>
                        <a:t>0</a:t>
                      </a:r>
                    </a:p>
                  </a:txBody>
                  <a:tcPr marL="68575" marR="68575" marT="91425" marB="91425">
                    <a:lnL w="12700" cap="flat" cmpd="sng">
                      <a:solidFill>
                        <a:srgbClr val="4472C4"/>
                      </a:solidFill>
                      <a:prstDash val="solid"/>
                      <a:round/>
                      <a:headEnd type="none" w="med" len="med"/>
                      <a:tailEnd type="none" w="med" len="med"/>
                    </a:lnL>
                    <a:lnR w="12700" cap="flat" cmpd="sng">
                      <a:solidFill>
                        <a:srgbClr val="CC0000"/>
                      </a:solidFill>
                      <a:prstDash val="solid"/>
                      <a:round/>
                      <a:headEnd type="none" w="med" len="med"/>
                      <a:tailEnd type="none" w="med" len="med"/>
                    </a:lnR>
                    <a:lnT w="12700" cap="flat" cmpd="sng">
                      <a:solidFill>
                        <a:srgbClr val="4472C4"/>
                      </a:solidFill>
                      <a:prstDash val="solid"/>
                      <a:round/>
                      <a:headEnd type="none" w="med" len="med"/>
                      <a:tailEnd type="none" w="med" len="med"/>
                    </a:lnT>
                    <a:lnB w="12700" cap="flat" cmpd="sng">
                      <a:solidFill>
                        <a:srgbClr val="4472C4"/>
                      </a:solidFill>
                      <a:prstDash val="solid"/>
                      <a:round/>
                      <a:headEnd type="none" w="med" len="med"/>
                      <a:tailEnd type="none" w="med" len="med"/>
                    </a:lnB>
                    <a:solidFill>
                      <a:srgbClr val="FFFFFF"/>
                    </a:solidFill>
                  </a:tcPr>
                </a:tc>
                <a:tc>
                  <a:txBody>
                    <a:bodyPr/>
                    <a:lstStyle/>
                    <a:p>
                      <a:pPr lvl="0" algn="ctr" rtl="0">
                        <a:lnSpc>
                          <a:spcPct val="100000"/>
                        </a:lnSpc>
                        <a:spcBef>
                          <a:spcPts val="0"/>
                        </a:spcBef>
                        <a:buNone/>
                      </a:pPr>
                      <a:r>
                        <a:rPr lang="en" sz="1000"/>
                        <a:t>6.11</a:t>
                      </a:r>
                    </a:p>
                  </a:txBody>
                  <a:tcPr marL="68575" marR="68575" marT="91425" marB="91425">
                    <a:lnL w="12700" cap="flat" cmpd="sng">
                      <a:solidFill>
                        <a:srgbClr val="CC0000"/>
                      </a:solidFill>
                      <a:prstDash val="solid"/>
                      <a:round/>
                      <a:headEnd type="none" w="med" len="med"/>
                      <a:tailEnd type="none" w="med" len="med"/>
                    </a:lnL>
                    <a:lnR w="12700" cap="flat" cmpd="sng">
                      <a:solidFill>
                        <a:srgbClr val="CC0000"/>
                      </a:solidFill>
                      <a:prstDash val="solid"/>
                      <a:round/>
                      <a:headEnd type="none" w="med" len="med"/>
                      <a:tailEnd type="none" w="med" len="med"/>
                    </a:lnR>
                    <a:lnT w="12700" cap="flat" cmpd="sng">
                      <a:solidFill>
                        <a:srgbClr val="CC0000"/>
                      </a:solidFill>
                      <a:prstDash val="solid"/>
                      <a:round/>
                      <a:headEnd type="none" w="med" len="med"/>
                      <a:tailEnd type="none" w="med" len="med"/>
                    </a:lnT>
                    <a:lnB w="12700" cap="flat" cmpd="sng">
                      <a:solidFill>
                        <a:srgbClr val="CC0000"/>
                      </a:solidFill>
                      <a:prstDash val="solid"/>
                      <a:round/>
                      <a:headEnd type="none" w="med" len="med"/>
                      <a:tailEnd type="none" w="med" len="med"/>
                    </a:lnB>
                    <a:solidFill>
                      <a:srgbClr val="E06666"/>
                    </a:solidFill>
                  </a:tcPr>
                </a:tc>
                <a:extLst>
                  <a:ext uri="{0D108BD9-81ED-4DB2-BD59-A6C34878D82A}">
                    <a16:rowId xmlns:a16="http://schemas.microsoft.com/office/drawing/2014/main" val="10002"/>
                  </a:ext>
                </a:extLst>
              </a:tr>
              <a:tr h="329250">
                <a:tc>
                  <a:txBody>
                    <a:bodyPr/>
                    <a:lstStyle/>
                    <a:p>
                      <a:pPr lvl="0" rtl="0">
                        <a:lnSpc>
                          <a:spcPct val="100000"/>
                        </a:lnSpc>
                        <a:spcBef>
                          <a:spcPts val="0"/>
                        </a:spcBef>
                        <a:buNone/>
                      </a:pPr>
                      <a:r>
                        <a:rPr lang="en" sz="1000" b="1"/>
                        <a:t>Future (Low)</a:t>
                      </a:r>
                    </a:p>
                  </a:txBody>
                  <a:tcPr marL="68575" marR="68575" marT="91425" marB="91425">
                    <a:lnL w="12700" cap="flat" cmpd="sng">
                      <a:solidFill>
                        <a:srgbClr val="4472C4"/>
                      </a:solidFill>
                      <a:prstDash val="solid"/>
                      <a:round/>
                      <a:headEnd type="none" w="med" len="med"/>
                      <a:tailEnd type="none" w="med" len="med"/>
                    </a:lnL>
                    <a:lnR w="12700" cap="flat" cmpd="sng">
                      <a:solidFill>
                        <a:srgbClr val="4472C4"/>
                      </a:solidFill>
                      <a:prstDash val="solid"/>
                      <a:round/>
                      <a:headEnd type="none" w="med" len="med"/>
                      <a:tailEnd type="none" w="med" len="med"/>
                    </a:lnR>
                    <a:lnT w="12700" cap="flat" cmpd="sng">
                      <a:solidFill>
                        <a:srgbClr val="4472C4"/>
                      </a:solidFill>
                      <a:prstDash val="solid"/>
                      <a:round/>
                      <a:headEnd type="none" w="med" len="med"/>
                      <a:tailEnd type="none" w="med" len="med"/>
                    </a:lnT>
                    <a:lnB w="12700" cap="flat" cmpd="sng">
                      <a:solidFill>
                        <a:srgbClr val="4472C4"/>
                      </a:solidFill>
                      <a:prstDash val="solid"/>
                      <a:round/>
                      <a:headEnd type="none" w="med" len="med"/>
                      <a:tailEnd type="none" w="med" len="med"/>
                    </a:lnB>
                    <a:solidFill>
                      <a:srgbClr val="A4C2F4"/>
                    </a:solidFill>
                  </a:tcPr>
                </a:tc>
                <a:tc>
                  <a:txBody>
                    <a:bodyPr/>
                    <a:lstStyle/>
                    <a:p>
                      <a:pPr lvl="0" algn="ctr" rtl="0">
                        <a:lnSpc>
                          <a:spcPct val="100000"/>
                        </a:lnSpc>
                        <a:spcBef>
                          <a:spcPts val="0"/>
                        </a:spcBef>
                        <a:buNone/>
                      </a:pPr>
                      <a:r>
                        <a:rPr lang="en" sz="1000"/>
                        <a:t>4.23</a:t>
                      </a:r>
                    </a:p>
                  </a:txBody>
                  <a:tcPr marL="68575" marR="68575" marT="91425" marB="91425">
                    <a:lnL w="12700" cap="flat" cmpd="sng">
                      <a:solidFill>
                        <a:srgbClr val="4472C4"/>
                      </a:solidFill>
                      <a:prstDash val="solid"/>
                      <a:round/>
                      <a:headEnd type="none" w="med" len="med"/>
                      <a:tailEnd type="none" w="med" len="med"/>
                    </a:lnL>
                    <a:lnR w="12700" cap="flat" cmpd="sng">
                      <a:solidFill>
                        <a:srgbClr val="4472C4"/>
                      </a:solidFill>
                      <a:prstDash val="solid"/>
                      <a:round/>
                      <a:headEnd type="none" w="med" len="med"/>
                      <a:tailEnd type="none" w="med" len="med"/>
                    </a:lnR>
                    <a:lnT w="12700" cap="flat" cmpd="sng">
                      <a:solidFill>
                        <a:srgbClr val="4472C4"/>
                      </a:solidFill>
                      <a:prstDash val="solid"/>
                      <a:round/>
                      <a:headEnd type="none" w="med" len="med"/>
                      <a:tailEnd type="none" w="med" len="med"/>
                    </a:lnT>
                    <a:lnB w="12700" cap="flat" cmpd="sng">
                      <a:solidFill>
                        <a:srgbClr val="4472C4"/>
                      </a:solidFill>
                      <a:prstDash val="solid"/>
                      <a:round/>
                      <a:headEnd type="none" w="med" len="med"/>
                      <a:tailEnd type="none" w="med" len="med"/>
                    </a:lnB>
                    <a:solidFill>
                      <a:srgbClr val="A4C2F4"/>
                    </a:solidFill>
                  </a:tcPr>
                </a:tc>
                <a:tc>
                  <a:txBody>
                    <a:bodyPr/>
                    <a:lstStyle/>
                    <a:p>
                      <a:pPr lvl="0" algn="ctr" rtl="0">
                        <a:lnSpc>
                          <a:spcPct val="100000"/>
                        </a:lnSpc>
                        <a:spcBef>
                          <a:spcPts val="0"/>
                        </a:spcBef>
                        <a:buNone/>
                      </a:pPr>
                      <a:r>
                        <a:rPr lang="en" sz="1000"/>
                        <a:t>4.76</a:t>
                      </a:r>
                    </a:p>
                  </a:txBody>
                  <a:tcPr marL="68575" marR="68575" marT="91425" marB="91425">
                    <a:lnL w="12700" cap="flat" cmpd="sng">
                      <a:solidFill>
                        <a:srgbClr val="4472C4"/>
                      </a:solidFill>
                      <a:prstDash val="solid"/>
                      <a:round/>
                      <a:headEnd type="none" w="med" len="med"/>
                      <a:tailEnd type="none" w="med" len="med"/>
                    </a:lnL>
                    <a:lnR w="12700" cap="flat" cmpd="sng">
                      <a:solidFill>
                        <a:srgbClr val="4472C4"/>
                      </a:solidFill>
                      <a:prstDash val="solid"/>
                      <a:round/>
                      <a:headEnd type="none" w="med" len="med"/>
                      <a:tailEnd type="none" w="med" len="med"/>
                    </a:lnR>
                    <a:lnT w="12700" cap="flat" cmpd="sng">
                      <a:solidFill>
                        <a:srgbClr val="4472C4"/>
                      </a:solidFill>
                      <a:prstDash val="solid"/>
                      <a:round/>
                      <a:headEnd type="none" w="med" len="med"/>
                      <a:tailEnd type="none" w="med" len="med"/>
                    </a:lnT>
                    <a:lnB w="12700" cap="flat" cmpd="sng">
                      <a:solidFill>
                        <a:srgbClr val="4472C4"/>
                      </a:solidFill>
                      <a:prstDash val="solid"/>
                      <a:round/>
                      <a:headEnd type="none" w="med" len="med"/>
                      <a:tailEnd type="none" w="med" len="med"/>
                    </a:lnB>
                    <a:solidFill>
                      <a:srgbClr val="A4C2F4"/>
                    </a:solidFill>
                  </a:tcPr>
                </a:tc>
                <a:tc>
                  <a:txBody>
                    <a:bodyPr/>
                    <a:lstStyle/>
                    <a:p>
                      <a:pPr lvl="0" algn="ctr" rtl="0">
                        <a:lnSpc>
                          <a:spcPct val="100000"/>
                        </a:lnSpc>
                        <a:spcBef>
                          <a:spcPts val="0"/>
                        </a:spcBef>
                        <a:buNone/>
                      </a:pPr>
                      <a:r>
                        <a:rPr lang="en" sz="1000"/>
                        <a:t>2.27</a:t>
                      </a:r>
                    </a:p>
                  </a:txBody>
                  <a:tcPr marL="68575" marR="68575" marT="91425" marB="91425">
                    <a:lnL w="12700" cap="flat" cmpd="sng">
                      <a:solidFill>
                        <a:srgbClr val="4472C4"/>
                      </a:solidFill>
                      <a:prstDash val="solid"/>
                      <a:round/>
                      <a:headEnd type="none" w="med" len="med"/>
                      <a:tailEnd type="none" w="med" len="med"/>
                    </a:lnL>
                    <a:lnR w="12700" cap="flat" cmpd="sng">
                      <a:solidFill>
                        <a:srgbClr val="4472C4"/>
                      </a:solidFill>
                      <a:prstDash val="solid"/>
                      <a:round/>
                      <a:headEnd type="none" w="med" len="med"/>
                      <a:tailEnd type="none" w="med" len="med"/>
                    </a:lnR>
                    <a:lnT w="12700" cap="flat" cmpd="sng">
                      <a:solidFill>
                        <a:srgbClr val="4472C4"/>
                      </a:solidFill>
                      <a:prstDash val="solid"/>
                      <a:round/>
                      <a:headEnd type="none" w="med" len="med"/>
                      <a:tailEnd type="none" w="med" len="med"/>
                    </a:lnT>
                    <a:lnB w="12700" cap="flat" cmpd="sng">
                      <a:solidFill>
                        <a:srgbClr val="4472C4"/>
                      </a:solidFill>
                      <a:prstDash val="solid"/>
                      <a:round/>
                      <a:headEnd type="none" w="med" len="med"/>
                      <a:tailEnd type="none" w="med" len="med"/>
                    </a:lnB>
                    <a:solidFill>
                      <a:srgbClr val="A4C2F4"/>
                    </a:solidFill>
                  </a:tcPr>
                </a:tc>
                <a:tc>
                  <a:txBody>
                    <a:bodyPr/>
                    <a:lstStyle/>
                    <a:p>
                      <a:pPr lvl="0" algn="ctr" rtl="0">
                        <a:lnSpc>
                          <a:spcPct val="100000"/>
                        </a:lnSpc>
                        <a:spcBef>
                          <a:spcPts val="0"/>
                        </a:spcBef>
                        <a:buNone/>
                      </a:pPr>
                      <a:r>
                        <a:rPr lang="en" sz="1000"/>
                        <a:t>0</a:t>
                      </a:r>
                    </a:p>
                  </a:txBody>
                  <a:tcPr marL="68575" marR="68575" marT="91425" marB="91425">
                    <a:lnL w="12700" cap="flat" cmpd="sng">
                      <a:solidFill>
                        <a:srgbClr val="4472C4"/>
                      </a:solidFill>
                      <a:prstDash val="solid"/>
                      <a:round/>
                      <a:headEnd type="none" w="med" len="med"/>
                      <a:tailEnd type="none" w="med" len="med"/>
                    </a:lnL>
                    <a:lnR w="12700" cap="flat" cmpd="sng">
                      <a:solidFill>
                        <a:srgbClr val="CC0000"/>
                      </a:solidFill>
                      <a:prstDash val="solid"/>
                      <a:round/>
                      <a:headEnd type="none" w="med" len="med"/>
                      <a:tailEnd type="none" w="med" len="med"/>
                    </a:lnR>
                    <a:lnT w="12700" cap="flat" cmpd="sng">
                      <a:solidFill>
                        <a:srgbClr val="4472C4"/>
                      </a:solidFill>
                      <a:prstDash val="solid"/>
                      <a:round/>
                      <a:headEnd type="none" w="med" len="med"/>
                      <a:tailEnd type="none" w="med" len="med"/>
                    </a:lnT>
                    <a:lnB w="12700" cap="flat" cmpd="sng">
                      <a:solidFill>
                        <a:srgbClr val="4472C4"/>
                      </a:solidFill>
                      <a:prstDash val="solid"/>
                      <a:round/>
                      <a:headEnd type="none" w="med" len="med"/>
                      <a:tailEnd type="none" w="med" len="med"/>
                    </a:lnB>
                    <a:solidFill>
                      <a:srgbClr val="A4C2F4"/>
                    </a:solidFill>
                  </a:tcPr>
                </a:tc>
                <a:tc>
                  <a:txBody>
                    <a:bodyPr/>
                    <a:lstStyle/>
                    <a:p>
                      <a:pPr lvl="0" algn="ctr" rtl="0">
                        <a:lnSpc>
                          <a:spcPct val="100000"/>
                        </a:lnSpc>
                        <a:spcBef>
                          <a:spcPts val="0"/>
                        </a:spcBef>
                        <a:buNone/>
                      </a:pPr>
                      <a:r>
                        <a:rPr lang="en" sz="1000"/>
                        <a:t>11.30</a:t>
                      </a:r>
                    </a:p>
                  </a:txBody>
                  <a:tcPr marL="68575" marR="68575" marT="91425" marB="91425">
                    <a:lnL w="12700" cap="flat" cmpd="sng">
                      <a:solidFill>
                        <a:srgbClr val="CC0000"/>
                      </a:solidFill>
                      <a:prstDash val="solid"/>
                      <a:round/>
                      <a:headEnd type="none" w="med" len="med"/>
                      <a:tailEnd type="none" w="med" len="med"/>
                    </a:lnL>
                    <a:lnR w="12700" cap="flat" cmpd="sng">
                      <a:solidFill>
                        <a:srgbClr val="CC0000"/>
                      </a:solidFill>
                      <a:prstDash val="solid"/>
                      <a:round/>
                      <a:headEnd type="none" w="med" len="med"/>
                      <a:tailEnd type="none" w="med" len="med"/>
                    </a:lnR>
                    <a:lnT w="12700" cap="flat" cmpd="sng">
                      <a:solidFill>
                        <a:srgbClr val="CC0000"/>
                      </a:solidFill>
                      <a:prstDash val="solid"/>
                      <a:round/>
                      <a:headEnd type="none" w="med" len="med"/>
                      <a:tailEnd type="none" w="med" len="med"/>
                    </a:lnT>
                    <a:lnB w="12700" cap="flat" cmpd="sng">
                      <a:solidFill>
                        <a:srgbClr val="CC0000"/>
                      </a:solidFill>
                      <a:prstDash val="solid"/>
                      <a:round/>
                      <a:headEnd type="none" w="med" len="med"/>
                      <a:tailEnd type="none" w="med" len="med"/>
                    </a:lnB>
                    <a:solidFill>
                      <a:srgbClr val="E06666"/>
                    </a:solidFill>
                  </a:tcPr>
                </a:tc>
                <a:extLst>
                  <a:ext uri="{0D108BD9-81ED-4DB2-BD59-A6C34878D82A}">
                    <a16:rowId xmlns:a16="http://schemas.microsoft.com/office/drawing/2014/main" val="10003"/>
                  </a:ext>
                </a:extLst>
              </a:tr>
              <a:tr h="346750">
                <a:tc>
                  <a:txBody>
                    <a:bodyPr/>
                    <a:lstStyle/>
                    <a:p>
                      <a:pPr lvl="0" rtl="0">
                        <a:lnSpc>
                          <a:spcPct val="100000"/>
                        </a:lnSpc>
                        <a:spcBef>
                          <a:spcPts val="0"/>
                        </a:spcBef>
                        <a:buNone/>
                      </a:pPr>
                      <a:r>
                        <a:rPr lang="en" sz="1000" b="1"/>
                        <a:t>Future (High)</a:t>
                      </a:r>
                    </a:p>
                  </a:txBody>
                  <a:tcPr marL="68575" marR="68575" marT="91425" marB="91425">
                    <a:lnL w="12700" cap="flat" cmpd="sng">
                      <a:solidFill>
                        <a:srgbClr val="4472C4"/>
                      </a:solidFill>
                      <a:prstDash val="solid"/>
                      <a:round/>
                      <a:headEnd type="none" w="med" len="med"/>
                      <a:tailEnd type="none" w="med" len="med"/>
                    </a:lnL>
                    <a:lnR w="12700" cap="flat" cmpd="sng">
                      <a:solidFill>
                        <a:srgbClr val="4472C4"/>
                      </a:solidFill>
                      <a:prstDash val="solid"/>
                      <a:round/>
                      <a:headEnd type="none" w="med" len="med"/>
                      <a:tailEnd type="none" w="med" len="med"/>
                    </a:lnR>
                    <a:lnT w="12700" cap="flat" cmpd="sng">
                      <a:solidFill>
                        <a:srgbClr val="4472C4"/>
                      </a:solidFill>
                      <a:prstDash val="solid"/>
                      <a:round/>
                      <a:headEnd type="none" w="med" len="med"/>
                      <a:tailEnd type="none" w="med" len="med"/>
                    </a:lnT>
                    <a:lnB w="12700" cap="flat" cmpd="sng">
                      <a:solidFill>
                        <a:srgbClr val="4472C4"/>
                      </a:solidFill>
                      <a:prstDash val="solid"/>
                      <a:round/>
                      <a:headEnd type="none" w="med" len="med"/>
                      <a:tailEnd type="none" w="med" len="med"/>
                    </a:lnB>
                    <a:solidFill>
                      <a:srgbClr val="FFFFFF"/>
                    </a:solidFill>
                  </a:tcPr>
                </a:tc>
                <a:tc>
                  <a:txBody>
                    <a:bodyPr/>
                    <a:lstStyle/>
                    <a:p>
                      <a:pPr lvl="0" algn="ctr" rtl="0">
                        <a:lnSpc>
                          <a:spcPct val="100000"/>
                        </a:lnSpc>
                        <a:spcBef>
                          <a:spcPts val="0"/>
                        </a:spcBef>
                        <a:buNone/>
                      </a:pPr>
                      <a:r>
                        <a:rPr lang="en" sz="1000"/>
                        <a:t>8.451</a:t>
                      </a:r>
                    </a:p>
                  </a:txBody>
                  <a:tcPr marL="68575" marR="68575" marT="91425" marB="91425">
                    <a:lnL w="12700" cap="flat" cmpd="sng">
                      <a:solidFill>
                        <a:srgbClr val="4472C4"/>
                      </a:solidFill>
                      <a:prstDash val="solid"/>
                      <a:round/>
                      <a:headEnd type="none" w="med" len="med"/>
                      <a:tailEnd type="none" w="med" len="med"/>
                    </a:lnL>
                    <a:lnR w="12700" cap="flat" cmpd="sng">
                      <a:solidFill>
                        <a:srgbClr val="4472C4"/>
                      </a:solidFill>
                      <a:prstDash val="solid"/>
                      <a:round/>
                      <a:headEnd type="none" w="med" len="med"/>
                      <a:tailEnd type="none" w="med" len="med"/>
                    </a:lnR>
                    <a:lnT w="12700" cap="flat" cmpd="sng">
                      <a:solidFill>
                        <a:srgbClr val="4472C4"/>
                      </a:solidFill>
                      <a:prstDash val="solid"/>
                      <a:round/>
                      <a:headEnd type="none" w="med" len="med"/>
                      <a:tailEnd type="none" w="med" len="med"/>
                    </a:lnT>
                    <a:lnB w="12700" cap="flat" cmpd="sng">
                      <a:solidFill>
                        <a:srgbClr val="4472C4"/>
                      </a:solidFill>
                      <a:prstDash val="solid"/>
                      <a:round/>
                      <a:headEnd type="none" w="med" len="med"/>
                      <a:tailEnd type="none" w="med" len="med"/>
                    </a:lnB>
                    <a:solidFill>
                      <a:srgbClr val="FFFFFF"/>
                    </a:solidFill>
                  </a:tcPr>
                </a:tc>
                <a:tc>
                  <a:txBody>
                    <a:bodyPr/>
                    <a:lstStyle/>
                    <a:p>
                      <a:pPr lvl="0" algn="ctr" rtl="0">
                        <a:lnSpc>
                          <a:spcPct val="100000"/>
                        </a:lnSpc>
                        <a:spcBef>
                          <a:spcPts val="0"/>
                        </a:spcBef>
                        <a:buNone/>
                      </a:pPr>
                      <a:r>
                        <a:rPr lang="en" sz="1000"/>
                        <a:t>9.23</a:t>
                      </a:r>
                    </a:p>
                  </a:txBody>
                  <a:tcPr marL="68575" marR="68575" marT="91425" marB="91425">
                    <a:lnL w="12700" cap="flat" cmpd="sng">
                      <a:solidFill>
                        <a:srgbClr val="4472C4"/>
                      </a:solidFill>
                      <a:prstDash val="solid"/>
                      <a:round/>
                      <a:headEnd type="none" w="med" len="med"/>
                      <a:tailEnd type="none" w="med" len="med"/>
                    </a:lnL>
                    <a:lnR w="12700" cap="flat" cmpd="sng">
                      <a:solidFill>
                        <a:srgbClr val="4472C4"/>
                      </a:solidFill>
                      <a:prstDash val="solid"/>
                      <a:round/>
                      <a:headEnd type="none" w="med" len="med"/>
                      <a:tailEnd type="none" w="med" len="med"/>
                    </a:lnR>
                    <a:lnT w="12700" cap="flat" cmpd="sng">
                      <a:solidFill>
                        <a:srgbClr val="4472C4"/>
                      </a:solidFill>
                      <a:prstDash val="solid"/>
                      <a:round/>
                      <a:headEnd type="none" w="med" len="med"/>
                      <a:tailEnd type="none" w="med" len="med"/>
                    </a:lnT>
                    <a:lnB w="12700" cap="flat" cmpd="sng">
                      <a:solidFill>
                        <a:srgbClr val="4472C4"/>
                      </a:solidFill>
                      <a:prstDash val="solid"/>
                      <a:round/>
                      <a:headEnd type="none" w="med" len="med"/>
                      <a:tailEnd type="none" w="med" len="med"/>
                    </a:lnB>
                    <a:solidFill>
                      <a:srgbClr val="FFFFFF"/>
                    </a:solidFill>
                  </a:tcPr>
                </a:tc>
                <a:tc>
                  <a:txBody>
                    <a:bodyPr/>
                    <a:lstStyle/>
                    <a:p>
                      <a:pPr lvl="0" algn="ctr" rtl="0">
                        <a:lnSpc>
                          <a:spcPct val="100000"/>
                        </a:lnSpc>
                        <a:spcBef>
                          <a:spcPts val="0"/>
                        </a:spcBef>
                        <a:buNone/>
                      </a:pPr>
                      <a:r>
                        <a:rPr lang="en" sz="1000"/>
                        <a:t>6.04</a:t>
                      </a:r>
                    </a:p>
                  </a:txBody>
                  <a:tcPr marL="68575" marR="68575" marT="91425" marB="91425">
                    <a:lnL w="12700" cap="flat" cmpd="sng">
                      <a:solidFill>
                        <a:srgbClr val="4472C4"/>
                      </a:solidFill>
                      <a:prstDash val="solid"/>
                      <a:round/>
                      <a:headEnd type="none" w="med" len="med"/>
                      <a:tailEnd type="none" w="med" len="med"/>
                    </a:lnL>
                    <a:lnR w="12700" cap="flat" cmpd="sng">
                      <a:solidFill>
                        <a:srgbClr val="4472C4"/>
                      </a:solidFill>
                      <a:prstDash val="solid"/>
                      <a:round/>
                      <a:headEnd type="none" w="med" len="med"/>
                      <a:tailEnd type="none" w="med" len="med"/>
                    </a:lnR>
                    <a:lnT w="12700" cap="flat" cmpd="sng">
                      <a:solidFill>
                        <a:srgbClr val="4472C4"/>
                      </a:solidFill>
                      <a:prstDash val="solid"/>
                      <a:round/>
                      <a:headEnd type="none" w="med" len="med"/>
                      <a:tailEnd type="none" w="med" len="med"/>
                    </a:lnT>
                    <a:lnB w="12700" cap="flat" cmpd="sng">
                      <a:solidFill>
                        <a:srgbClr val="4472C4"/>
                      </a:solidFill>
                      <a:prstDash val="solid"/>
                      <a:round/>
                      <a:headEnd type="none" w="med" len="med"/>
                      <a:tailEnd type="none" w="med" len="med"/>
                    </a:lnB>
                    <a:solidFill>
                      <a:srgbClr val="FFFFFF"/>
                    </a:solidFill>
                  </a:tcPr>
                </a:tc>
                <a:tc>
                  <a:txBody>
                    <a:bodyPr/>
                    <a:lstStyle/>
                    <a:p>
                      <a:pPr lvl="0" algn="ctr" rtl="0">
                        <a:lnSpc>
                          <a:spcPct val="100000"/>
                        </a:lnSpc>
                        <a:spcBef>
                          <a:spcPts val="0"/>
                        </a:spcBef>
                        <a:buNone/>
                      </a:pPr>
                      <a:r>
                        <a:rPr lang="en" sz="1000"/>
                        <a:t>1.07</a:t>
                      </a:r>
                    </a:p>
                  </a:txBody>
                  <a:tcPr marL="68575" marR="68575" marT="91425" marB="91425">
                    <a:lnL w="12700" cap="flat" cmpd="sng">
                      <a:solidFill>
                        <a:srgbClr val="4472C4"/>
                      </a:solidFill>
                      <a:prstDash val="solid"/>
                      <a:round/>
                      <a:headEnd type="none" w="med" len="med"/>
                      <a:tailEnd type="none" w="med" len="med"/>
                    </a:lnL>
                    <a:lnR w="12700" cap="flat" cmpd="sng">
                      <a:solidFill>
                        <a:srgbClr val="CC0000"/>
                      </a:solidFill>
                      <a:prstDash val="solid"/>
                      <a:round/>
                      <a:headEnd type="none" w="med" len="med"/>
                      <a:tailEnd type="none" w="med" len="med"/>
                    </a:lnR>
                    <a:lnT w="12700" cap="flat" cmpd="sng">
                      <a:solidFill>
                        <a:srgbClr val="4472C4"/>
                      </a:solidFill>
                      <a:prstDash val="solid"/>
                      <a:round/>
                      <a:headEnd type="none" w="med" len="med"/>
                      <a:tailEnd type="none" w="med" len="med"/>
                    </a:lnT>
                    <a:lnB w="12700" cap="flat" cmpd="sng">
                      <a:solidFill>
                        <a:srgbClr val="4472C4"/>
                      </a:solidFill>
                      <a:prstDash val="solid"/>
                      <a:round/>
                      <a:headEnd type="none" w="med" len="med"/>
                      <a:tailEnd type="none" w="med" len="med"/>
                    </a:lnB>
                    <a:solidFill>
                      <a:srgbClr val="FFFFFF"/>
                    </a:solidFill>
                  </a:tcPr>
                </a:tc>
                <a:tc>
                  <a:txBody>
                    <a:bodyPr/>
                    <a:lstStyle/>
                    <a:p>
                      <a:pPr lvl="0" algn="ctr" rtl="0">
                        <a:lnSpc>
                          <a:spcPct val="100000"/>
                        </a:lnSpc>
                        <a:spcBef>
                          <a:spcPts val="0"/>
                        </a:spcBef>
                        <a:buNone/>
                      </a:pPr>
                      <a:r>
                        <a:rPr lang="en" sz="1000" dirty="0"/>
                        <a:t>24.8</a:t>
                      </a:r>
                    </a:p>
                  </a:txBody>
                  <a:tcPr marL="68575" marR="68575" marT="91425" marB="91425">
                    <a:lnL w="12700" cap="flat" cmpd="sng">
                      <a:solidFill>
                        <a:srgbClr val="CC0000"/>
                      </a:solidFill>
                      <a:prstDash val="solid"/>
                      <a:round/>
                      <a:headEnd type="none" w="med" len="med"/>
                      <a:tailEnd type="none" w="med" len="med"/>
                    </a:lnL>
                    <a:lnR w="12700" cap="flat" cmpd="sng">
                      <a:solidFill>
                        <a:srgbClr val="CC0000"/>
                      </a:solidFill>
                      <a:prstDash val="solid"/>
                      <a:round/>
                      <a:headEnd type="none" w="med" len="med"/>
                      <a:tailEnd type="none" w="med" len="med"/>
                    </a:lnR>
                    <a:lnT w="12700" cap="flat" cmpd="sng">
                      <a:solidFill>
                        <a:srgbClr val="CC0000"/>
                      </a:solidFill>
                      <a:prstDash val="solid"/>
                      <a:round/>
                      <a:headEnd type="none" w="med" len="med"/>
                      <a:tailEnd type="none" w="med" len="med"/>
                    </a:lnT>
                    <a:lnB w="12700" cap="flat" cmpd="sng">
                      <a:solidFill>
                        <a:srgbClr val="CC0000"/>
                      </a:solidFill>
                      <a:prstDash val="solid"/>
                      <a:round/>
                      <a:headEnd type="none" w="med" len="med"/>
                      <a:tailEnd type="none" w="med" len="med"/>
                    </a:lnB>
                    <a:solidFill>
                      <a:srgbClr val="E06666"/>
                    </a:solidFill>
                  </a:tcPr>
                </a:tc>
                <a:extLst>
                  <a:ext uri="{0D108BD9-81ED-4DB2-BD59-A6C34878D82A}">
                    <a16:rowId xmlns:a16="http://schemas.microsoft.com/office/drawing/2014/main" val="10004"/>
                  </a:ext>
                </a:extLst>
              </a:tr>
            </a:tbl>
          </a:graphicData>
        </a:graphic>
      </p:graphicFrame>
      <p:cxnSp>
        <p:nvCxnSpPr>
          <p:cNvPr id="226" name="Shape 226"/>
          <p:cNvCxnSpPr/>
          <p:nvPr/>
        </p:nvCxnSpPr>
        <p:spPr>
          <a:xfrm rot="10800000" flipH="1">
            <a:off x="663300" y="1370650"/>
            <a:ext cx="2892300" cy="3900"/>
          </a:xfrm>
          <a:prstGeom prst="straightConnector1">
            <a:avLst/>
          </a:prstGeom>
          <a:noFill/>
          <a:ln w="9525" cap="flat" cmpd="sng">
            <a:solidFill>
              <a:srgbClr val="6AA84F"/>
            </a:solidFill>
            <a:prstDash val="solid"/>
            <a:round/>
            <a:headEnd type="none" w="lg" len="lg"/>
            <a:tailEnd type="none" w="lg" len="lg"/>
          </a:ln>
        </p:spPr>
      </p:cxnSp>
      <p:sp>
        <p:nvSpPr>
          <p:cNvPr id="227" name="Shape 227"/>
          <p:cNvSpPr txBox="1"/>
          <p:nvPr/>
        </p:nvSpPr>
        <p:spPr>
          <a:xfrm>
            <a:off x="663300" y="1181900"/>
            <a:ext cx="1201200" cy="101700"/>
          </a:xfrm>
          <a:prstGeom prst="rect">
            <a:avLst/>
          </a:prstGeom>
          <a:noFill/>
          <a:ln>
            <a:noFill/>
          </a:ln>
        </p:spPr>
        <p:txBody>
          <a:bodyPr wrap="square" lIns="91425" tIns="91425" rIns="91425" bIns="91425" anchor="t" anchorCtr="0">
            <a:noAutofit/>
          </a:bodyPr>
          <a:lstStyle/>
          <a:p>
            <a:pPr lvl="0">
              <a:spcBef>
                <a:spcPts val="0"/>
              </a:spcBef>
              <a:buNone/>
            </a:pPr>
            <a:r>
              <a:rPr lang="en" sz="600">
                <a:solidFill>
                  <a:srgbClr val="434343"/>
                </a:solidFill>
              </a:rPr>
              <a:t>Pumping Capacity = 12Mil</a:t>
            </a:r>
          </a:p>
        </p:txBody>
      </p:sp>
      <p:sp>
        <p:nvSpPr>
          <p:cNvPr id="228" name="Shape 228"/>
          <p:cNvSpPr txBox="1"/>
          <p:nvPr/>
        </p:nvSpPr>
        <p:spPr>
          <a:xfrm>
            <a:off x="235475" y="2843275"/>
            <a:ext cx="3039900" cy="285000"/>
          </a:xfrm>
          <a:prstGeom prst="rect">
            <a:avLst/>
          </a:prstGeom>
          <a:noFill/>
          <a:ln>
            <a:noFill/>
          </a:ln>
        </p:spPr>
        <p:txBody>
          <a:bodyPr wrap="square" lIns="91425" tIns="91425" rIns="91425" bIns="91425" anchor="t" anchorCtr="0">
            <a:noAutofit/>
          </a:bodyPr>
          <a:lstStyle/>
          <a:p>
            <a:pPr lvl="0" rtl="0">
              <a:spcBef>
                <a:spcPts val="0"/>
              </a:spcBef>
              <a:buNone/>
            </a:pPr>
            <a:r>
              <a:rPr lang="en" sz="1000">
                <a:solidFill>
                  <a:srgbClr val="FFFFFF"/>
                </a:solidFill>
              </a:rPr>
              <a:t>Figure 17: Current Monthly Water Use</a:t>
            </a:r>
          </a:p>
        </p:txBody>
      </p:sp>
      <p:sp>
        <p:nvSpPr>
          <p:cNvPr id="229" name="Shape 229"/>
          <p:cNvSpPr txBox="1"/>
          <p:nvPr/>
        </p:nvSpPr>
        <p:spPr>
          <a:xfrm>
            <a:off x="4647551" y="2845379"/>
            <a:ext cx="3039900" cy="285000"/>
          </a:xfrm>
          <a:prstGeom prst="rect">
            <a:avLst/>
          </a:prstGeom>
          <a:noFill/>
          <a:ln>
            <a:noFill/>
          </a:ln>
        </p:spPr>
        <p:txBody>
          <a:bodyPr wrap="square" lIns="91425" tIns="91425" rIns="91425" bIns="91425" anchor="t" anchorCtr="0">
            <a:noAutofit/>
          </a:bodyPr>
          <a:lstStyle/>
          <a:p>
            <a:pPr lvl="0" rtl="0">
              <a:spcBef>
                <a:spcPts val="0"/>
              </a:spcBef>
              <a:buNone/>
            </a:pPr>
            <a:r>
              <a:rPr lang="en" sz="1000" dirty="0">
                <a:solidFill>
                  <a:srgbClr val="FFFFFF"/>
                </a:solidFill>
              </a:rPr>
              <a:t>Figure 18: Future Monthly Water Use</a:t>
            </a:r>
          </a:p>
        </p:txBody>
      </p:sp>
      <p:sp>
        <p:nvSpPr>
          <p:cNvPr id="230" name="Shape 230"/>
          <p:cNvSpPr txBox="1"/>
          <p:nvPr/>
        </p:nvSpPr>
        <p:spPr>
          <a:xfrm>
            <a:off x="7434250" y="4721400"/>
            <a:ext cx="1330500" cy="572700"/>
          </a:xfrm>
          <a:prstGeom prst="rect">
            <a:avLst/>
          </a:prstGeom>
          <a:noFill/>
          <a:ln>
            <a:noFill/>
          </a:ln>
        </p:spPr>
        <p:txBody>
          <a:bodyPr wrap="square" lIns="91425" tIns="91425" rIns="91425" bIns="91425" anchor="ctr" anchorCtr="0">
            <a:noAutofit/>
          </a:bodyPr>
          <a:lstStyle/>
          <a:p>
            <a:pPr lvl="0" rtl="0">
              <a:spcBef>
                <a:spcPts val="0"/>
              </a:spcBef>
              <a:buNone/>
            </a:pPr>
            <a:r>
              <a:rPr lang="en" sz="1800">
                <a:solidFill>
                  <a:srgbClr val="FF9900"/>
                </a:solidFill>
                <a:latin typeface="Calibri"/>
                <a:ea typeface="Calibri"/>
                <a:cs typeface="Calibri"/>
                <a:sym typeface="Calibri"/>
              </a:rPr>
              <a:t>Hanako, 10</a:t>
            </a:r>
          </a:p>
        </p:txBody>
      </p:sp>
      <p:pic>
        <p:nvPicPr>
          <p:cNvPr id="231" name="Shape 231"/>
          <p:cNvPicPr preferRelativeResize="0"/>
          <p:nvPr/>
        </p:nvPicPr>
        <p:blipFill>
          <a:blip r:embed="rId6">
            <a:alphaModFix/>
          </a:blip>
          <a:stretch>
            <a:fillRect/>
          </a:stretch>
        </p:blipFill>
        <p:spPr>
          <a:xfrm>
            <a:off x="4721200" y="658200"/>
            <a:ext cx="4182975" cy="2238550"/>
          </a:xfrm>
          <a:prstGeom prst="rect">
            <a:avLst/>
          </a:prstGeom>
          <a:noFill/>
          <a:ln>
            <a:noFill/>
          </a:ln>
        </p:spPr>
      </p:pic>
      <p:sp>
        <p:nvSpPr>
          <p:cNvPr id="232" name="Shape 232"/>
          <p:cNvSpPr txBox="1"/>
          <p:nvPr/>
        </p:nvSpPr>
        <p:spPr>
          <a:xfrm>
            <a:off x="5104200" y="1658775"/>
            <a:ext cx="1201200" cy="101700"/>
          </a:xfrm>
          <a:prstGeom prst="rect">
            <a:avLst/>
          </a:prstGeom>
          <a:noFill/>
          <a:ln>
            <a:noFill/>
          </a:ln>
        </p:spPr>
        <p:txBody>
          <a:bodyPr wrap="square" lIns="91425" tIns="91425" rIns="91425" bIns="91425" anchor="t" anchorCtr="0">
            <a:noAutofit/>
          </a:bodyPr>
          <a:lstStyle/>
          <a:p>
            <a:pPr lvl="0" rtl="0">
              <a:spcBef>
                <a:spcPts val="0"/>
              </a:spcBef>
              <a:buNone/>
            </a:pPr>
            <a:r>
              <a:rPr lang="en" sz="600">
                <a:solidFill>
                  <a:srgbClr val="434343"/>
                </a:solidFill>
              </a:rPr>
              <a:t>Pumping Capacity = 10.8Mil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6"/>
        <p:cNvGrpSpPr/>
        <p:nvPr/>
      </p:nvGrpSpPr>
      <p:grpSpPr>
        <a:xfrm>
          <a:off x="0" y="0"/>
          <a:ext cx="0" cy="0"/>
          <a:chOff x="0" y="0"/>
          <a:chExt cx="0" cy="0"/>
        </a:xfrm>
      </p:grpSpPr>
      <p:pic>
        <p:nvPicPr>
          <p:cNvPr id="237" name="Shape 237"/>
          <p:cNvPicPr preferRelativeResize="0"/>
          <p:nvPr/>
        </p:nvPicPr>
        <p:blipFill>
          <a:blip r:embed="rId4">
            <a:alphaModFix/>
          </a:blip>
          <a:stretch>
            <a:fillRect/>
          </a:stretch>
        </p:blipFill>
        <p:spPr>
          <a:xfrm>
            <a:off x="4236225" y="1526750"/>
            <a:ext cx="4730876" cy="2593049"/>
          </a:xfrm>
          <a:prstGeom prst="rect">
            <a:avLst/>
          </a:prstGeom>
          <a:noFill/>
          <a:ln>
            <a:noFill/>
          </a:ln>
        </p:spPr>
      </p:pic>
      <p:sp>
        <p:nvSpPr>
          <p:cNvPr id="238" name="Shape 238"/>
          <p:cNvSpPr txBox="1">
            <a:spLocks noGrp="1"/>
          </p:cNvSpPr>
          <p:nvPr>
            <p:ph type="title"/>
          </p:nvPr>
        </p:nvSpPr>
        <p:spPr>
          <a:xfrm>
            <a:off x="311700" y="140225"/>
            <a:ext cx="8520600" cy="572700"/>
          </a:xfrm>
          <a:prstGeom prst="rect">
            <a:avLst/>
          </a:prstGeom>
        </p:spPr>
        <p:txBody>
          <a:bodyPr wrap="square" lIns="91425" tIns="91425" rIns="91425" bIns="91425" anchor="t" anchorCtr="0">
            <a:noAutofit/>
          </a:bodyPr>
          <a:lstStyle/>
          <a:p>
            <a:pPr lvl="0" rtl="0">
              <a:spcBef>
                <a:spcPts val="0"/>
              </a:spcBef>
              <a:buNone/>
            </a:pPr>
            <a:r>
              <a:rPr lang="en" b="1">
                <a:solidFill>
                  <a:srgbClr val="FF9900"/>
                </a:solidFill>
              </a:rPr>
              <a:t>Storage Capacity</a:t>
            </a:r>
          </a:p>
        </p:txBody>
      </p:sp>
      <p:sp>
        <p:nvSpPr>
          <p:cNvPr id="239" name="Shape 239"/>
          <p:cNvSpPr txBox="1">
            <a:spLocks noGrp="1"/>
          </p:cNvSpPr>
          <p:nvPr>
            <p:ph type="body" idx="1"/>
          </p:nvPr>
        </p:nvSpPr>
        <p:spPr>
          <a:xfrm>
            <a:off x="189550" y="1152638"/>
            <a:ext cx="4238400" cy="3416400"/>
          </a:xfrm>
          <a:prstGeom prst="rect">
            <a:avLst/>
          </a:prstGeom>
        </p:spPr>
        <p:txBody>
          <a:bodyPr wrap="square" lIns="91425" tIns="91425" rIns="91425" bIns="91425" anchor="t" anchorCtr="0">
            <a:noAutofit/>
          </a:bodyPr>
          <a:lstStyle/>
          <a:p>
            <a:pPr lvl="0">
              <a:lnSpc>
                <a:spcPct val="100000"/>
              </a:lnSpc>
              <a:spcBef>
                <a:spcPts val="0"/>
              </a:spcBef>
              <a:spcAft>
                <a:spcPts val="0"/>
              </a:spcAft>
              <a:buNone/>
            </a:pPr>
            <a:r>
              <a:rPr lang="en" sz="1500">
                <a:solidFill>
                  <a:srgbClr val="FFFFFF"/>
                </a:solidFill>
              </a:rPr>
              <a:t>-Total storage availability 17 million gallons [5] </a:t>
            </a:r>
          </a:p>
          <a:p>
            <a:pPr marL="457200" lvl="0" indent="0">
              <a:lnSpc>
                <a:spcPct val="100000"/>
              </a:lnSpc>
              <a:spcBef>
                <a:spcPts val="0"/>
              </a:spcBef>
              <a:spcAft>
                <a:spcPts val="0"/>
              </a:spcAft>
              <a:buNone/>
            </a:pPr>
            <a:r>
              <a:rPr lang="en" sz="1500">
                <a:solidFill>
                  <a:srgbClr val="FFFFFF"/>
                </a:solidFill>
              </a:rPr>
              <a:t>2 million gallon closed storage tanks</a:t>
            </a:r>
          </a:p>
          <a:p>
            <a:pPr marL="457200" lvl="0" indent="0" rtl="0">
              <a:lnSpc>
                <a:spcPct val="100000"/>
              </a:lnSpc>
              <a:spcBef>
                <a:spcPts val="0"/>
              </a:spcBef>
              <a:spcAft>
                <a:spcPts val="0"/>
              </a:spcAft>
              <a:buNone/>
            </a:pPr>
            <a:r>
              <a:rPr lang="en" sz="1500">
                <a:solidFill>
                  <a:srgbClr val="FFFFFF"/>
                </a:solidFill>
              </a:rPr>
              <a:t>15 million gallon open storage ponds</a:t>
            </a:r>
          </a:p>
          <a:p>
            <a:pPr marL="457200" lvl="0" indent="0" rtl="0">
              <a:lnSpc>
                <a:spcPct val="100000"/>
              </a:lnSpc>
              <a:spcBef>
                <a:spcPts val="0"/>
              </a:spcBef>
              <a:spcAft>
                <a:spcPts val="0"/>
              </a:spcAft>
              <a:buNone/>
            </a:pPr>
            <a:endParaRPr>
              <a:solidFill>
                <a:srgbClr val="FFFFFF"/>
              </a:solidFill>
            </a:endParaRPr>
          </a:p>
          <a:p>
            <a:pPr marL="457200" lvl="0" indent="0">
              <a:lnSpc>
                <a:spcPct val="100000"/>
              </a:lnSpc>
              <a:spcBef>
                <a:spcPts val="0"/>
              </a:spcBef>
              <a:spcAft>
                <a:spcPts val="0"/>
              </a:spcAft>
              <a:buNone/>
            </a:pPr>
            <a:r>
              <a:rPr lang="en">
                <a:solidFill>
                  <a:srgbClr val="FFFFFF"/>
                </a:solidFill>
              </a:rPr>
              <a:t>*Replenished during winter</a:t>
            </a:r>
          </a:p>
          <a:p>
            <a:pPr lvl="0" rtl="0">
              <a:spcBef>
                <a:spcPts val="0"/>
              </a:spcBef>
              <a:buNone/>
            </a:pPr>
            <a:endParaRPr sz="1400">
              <a:solidFill>
                <a:srgbClr val="FFFFFF"/>
              </a:solidFill>
            </a:endParaRPr>
          </a:p>
        </p:txBody>
      </p:sp>
      <p:pic>
        <p:nvPicPr>
          <p:cNvPr id="240" name="Shape 240" descr="DRH Logo.png"/>
          <p:cNvPicPr preferRelativeResize="0"/>
          <p:nvPr/>
        </p:nvPicPr>
        <p:blipFill>
          <a:blip r:embed="rId5">
            <a:alphaModFix/>
          </a:blip>
          <a:stretch>
            <a:fillRect/>
          </a:stretch>
        </p:blipFill>
        <p:spPr>
          <a:xfrm>
            <a:off x="8338199" y="4349675"/>
            <a:ext cx="494105" cy="572700"/>
          </a:xfrm>
          <a:prstGeom prst="rect">
            <a:avLst/>
          </a:prstGeom>
          <a:noFill/>
          <a:ln>
            <a:noFill/>
          </a:ln>
        </p:spPr>
      </p:pic>
      <p:sp>
        <p:nvSpPr>
          <p:cNvPr id="241" name="Shape 241"/>
          <p:cNvSpPr txBox="1"/>
          <p:nvPr/>
        </p:nvSpPr>
        <p:spPr>
          <a:xfrm>
            <a:off x="4127368" y="4104303"/>
            <a:ext cx="3039900" cy="285000"/>
          </a:xfrm>
          <a:prstGeom prst="rect">
            <a:avLst/>
          </a:prstGeom>
          <a:noFill/>
          <a:ln>
            <a:noFill/>
          </a:ln>
        </p:spPr>
        <p:txBody>
          <a:bodyPr wrap="square" lIns="91425" tIns="91425" rIns="91425" bIns="91425" anchor="t" anchorCtr="0">
            <a:noAutofit/>
          </a:bodyPr>
          <a:lstStyle/>
          <a:p>
            <a:pPr lvl="0" rtl="0">
              <a:spcBef>
                <a:spcPts val="0"/>
              </a:spcBef>
              <a:buNone/>
            </a:pPr>
            <a:r>
              <a:rPr lang="en" sz="1000" dirty="0">
                <a:solidFill>
                  <a:srgbClr val="FFFFFF"/>
                </a:solidFill>
              </a:rPr>
              <a:t>Figure 19: Storage Level Projections</a:t>
            </a:r>
          </a:p>
        </p:txBody>
      </p:sp>
      <p:sp>
        <p:nvSpPr>
          <p:cNvPr id="242" name="Shape 242"/>
          <p:cNvSpPr txBox="1"/>
          <p:nvPr/>
        </p:nvSpPr>
        <p:spPr>
          <a:xfrm>
            <a:off x="523950" y="2653750"/>
            <a:ext cx="3196200" cy="732900"/>
          </a:xfrm>
          <a:prstGeom prst="rect">
            <a:avLst/>
          </a:prstGeom>
          <a:noFill/>
          <a:ln>
            <a:noFill/>
          </a:ln>
        </p:spPr>
        <p:txBody>
          <a:bodyPr wrap="square" lIns="91425" tIns="91425" rIns="91425" bIns="91425" anchor="t" anchorCtr="0">
            <a:noAutofit/>
          </a:bodyPr>
          <a:lstStyle/>
          <a:p>
            <a:pPr lvl="0">
              <a:spcBef>
                <a:spcPts val="0"/>
              </a:spcBef>
              <a:buNone/>
            </a:pPr>
            <a:r>
              <a:rPr lang="en" sz="2400" i="1">
                <a:solidFill>
                  <a:srgbClr val="FFFFFF"/>
                </a:solidFill>
              </a:rPr>
              <a:t>Q</a:t>
            </a:r>
            <a:r>
              <a:rPr lang="en" sz="2400" i="1" baseline="-25000">
                <a:solidFill>
                  <a:srgbClr val="FFFFFF"/>
                </a:solidFill>
              </a:rPr>
              <a:t>in</a:t>
            </a:r>
            <a:r>
              <a:rPr lang="en" sz="2400" i="1">
                <a:solidFill>
                  <a:srgbClr val="FFFFFF"/>
                </a:solidFill>
              </a:rPr>
              <a:t> = Q</a:t>
            </a:r>
            <a:r>
              <a:rPr lang="en" sz="2400" i="1" baseline="-25000">
                <a:solidFill>
                  <a:srgbClr val="FFFFFF"/>
                </a:solidFill>
              </a:rPr>
              <a:t>out </a:t>
            </a:r>
            <a:r>
              <a:rPr lang="en" sz="2400" i="1">
                <a:solidFill>
                  <a:srgbClr val="FFFFFF"/>
                </a:solidFill>
              </a:rPr>
              <a:t>+ Δ</a:t>
            </a:r>
            <a:r>
              <a:rPr lang="en" sz="2400" i="1" baseline="-25000">
                <a:solidFill>
                  <a:srgbClr val="FFFFFF"/>
                </a:solidFill>
              </a:rPr>
              <a:t>Storage</a:t>
            </a:r>
          </a:p>
        </p:txBody>
      </p:sp>
      <p:sp>
        <p:nvSpPr>
          <p:cNvPr id="243" name="Shape 243"/>
          <p:cNvSpPr txBox="1"/>
          <p:nvPr/>
        </p:nvSpPr>
        <p:spPr>
          <a:xfrm>
            <a:off x="690525" y="3386650"/>
            <a:ext cx="3545700" cy="1194300"/>
          </a:xfrm>
          <a:prstGeom prst="rect">
            <a:avLst/>
          </a:prstGeom>
          <a:noFill/>
          <a:ln>
            <a:noFill/>
          </a:ln>
        </p:spPr>
        <p:txBody>
          <a:bodyPr wrap="square" lIns="91425" tIns="91425" rIns="91425" bIns="91425" anchor="t" anchorCtr="0">
            <a:noAutofit/>
          </a:bodyPr>
          <a:lstStyle/>
          <a:p>
            <a:pPr lvl="0" rtl="0">
              <a:spcBef>
                <a:spcPts val="0"/>
              </a:spcBef>
              <a:buNone/>
            </a:pPr>
            <a:r>
              <a:rPr lang="en" sz="1500" i="1">
                <a:solidFill>
                  <a:srgbClr val="FFFFFF"/>
                </a:solidFill>
              </a:rPr>
              <a:t>Q</a:t>
            </a:r>
            <a:r>
              <a:rPr lang="en" sz="1500" i="1" baseline="-25000">
                <a:solidFill>
                  <a:srgbClr val="FFFFFF"/>
                </a:solidFill>
              </a:rPr>
              <a:t>in</a:t>
            </a:r>
            <a:r>
              <a:rPr lang="en" sz="1500" i="1">
                <a:solidFill>
                  <a:srgbClr val="FFFFFF"/>
                </a:solidFill>
              </a:rPr>
              <a:t> = 280 gpm (Max Pumping Capacity)</a:t>
            </a:r>
          </a:p>
          <a:p>
            <a:pPr lvl="0" rtl="0">
              <a:spcBef>
                <a:spcPts val="0"/>
              </a:spcBef>
              <a:buNone/>
            </a:pPr>
            <a:r>
              <a:rPr lang="en" sz="1500" i="1">
                <a:solidFill>
                  <a:srgbClr val="FFFFFF"/>
                </a:solidFill>
              </a:rPr>
              <a:t>Q</a:t>
            </a:r>
            <a:r>
              <a:rPr lang="en" sz="1500" i="1" baseline="-25000">
                <a:solidFill>
                  <a:srgbClr val="FFFFFF"/>
                </a:solidFill>
              </a:rPr>
              <a:t>out </a:t>
            </a:r>
            <a:r>
              <a:rPr lang="en" sz="1500" i="1">
                <a:solidFill>
                  <a:srgbClr val="FFFFFF"/>
                </a:solidFill>
              </a:rPr>
              <a:t>= Average Demand </a:t>
            </a:r>
          </a:p>
          <a:p>
            <a:pPr lvl="0" rtl="0">
              <a:spcBef>
                <a:spcPts val="0"/>
              </a:spcBef>
              <a:buClr>
                <a:schemeClr val="dk1"/>
              </a:buClr>
              <a:buSzPts val="1100"/>
              <a:buFont typeface="Arial"/>
              <a:buNone/>
            </a:pPr>
            <a:r>
              <a:rPr lang="en" sz="1500" i="1">
                <a:solidFill>
                  <a:srgbClr val="FFFFFF"/>
                </a:solidFill>
              </a:rPr>
              <a:t>Δ</a:t>
            </a:r>
            <a:r>
              <a:rPr lang="en" sz="1500" i="1" baseline="-25000">
                <a:solidFill>
                  <a:srgbClr val="FFFFFF"/>
                </a:solidFill>
              </a:rPr>
              <a:t>storage</a:t>
            </a:r>
            <a:r>
              <a:rPr lang="en" sz="1500" i="1">
                <a:solidFill>
                  <a:srgbClr val="FFFFFF"/>
                </a:solidFill>
              </a:rPr>
              <a:t> = Change in Storage</a:t>
            </a:r>
          </a:p>
        </p:txBody>
      </p:sp>
      <p:sp>
        <p:nvSpPr>
          <p:cNvPr id="244" name="Shape 244"/>
          <p:cNvSpPr txBox="1"/>
          <p:nvPr/>
        </p:nvSpPr>
        <p:spPr>
          <a:xfrm>
            <a:off x="7301825" y="4609150"/>
            <a:ext cx="1258800" cy="732900"/>
          </a:xfrm>
          <a:prstGeom prst="rect">
            <a:avLst/>
          </a:prstGeom>
          <a:noFill/>
          <a:ln>
            <a:noFill/>
          </a:ln>
        </p:spPr>
        <p:txBody>
          <a:bodyPr wrap="square" lIns="91425" tIns="91425" rIns="91425" bIns="91425" anchor="ctr" anchorCtr="0">
            <a:noAutofit/>
          </a:bodyPr>
          <a:lstStyle/>
          <a:p>
            <a:pPr lvl="0" rtl="0">
              <a:spcBef>
                <a:spcPts val="0"/>
              </a:spcBef>
              <a:buNone/>
            </a:pPr>
            <a:r>
              <a:rPr lang="en" sz="1800">
                <a:solidFill>
                  <a:srgbClr val="FF9900"/>
                </a:solidFill>
                <a:latin typeface="Calibri"/>
                <a:ea typeface="Calibri"/>
                <a:cs typeface="Calibri"/>
                <a:sym typeface="Calibri"/>
              </a:rPr>
              <a:t>Hanako, 11</a:t>
            </a:r>
          </a:p>
        </p:txBody>
      </p:sp>
      <p:cxnSp>
        <p:nvCxnSpPr>
          <p:cNvPr id="245" name="Shape 245"/>
          <p:cNvCxnSpPr/>
          <p:nvPr/>
        </p:nvCxnSpPr>
        <p:spPr>
          <a:xfrm>
            <a:off x="4553800" y="3135025"/>
            <a:ext cx="3498600" cy="0"/>
          </a:xfrm>
          <a:prstGeom prst="straightConnector1">
            <a:avLst/>
          </a:prstGeom>
          <a:noFill/>
          <a:ln w="9525" cap="flat" cmpd="sng">
            <a:solidFill>
              <a:schemeClr val="accent5"/>
            </a:solidFill>
            <a:prstDash val="solid"/>
            <a:round/>
            <a:headEnd type="none" w="lg" len="lg"/>
            <a:tailEnd type="none" w="lg" len="lg"/>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9"/>
        <p:cNvGrpSpPr/>
        <p:nvPr/>
      </p:nvGrpSpPr>
      <p:grpSpPr>
        <a:xfrm>
          <a:off x="0" y="0"/>
          <a:ext cx="0" cy="0"/>
          <a:chOff x="0" y="0"/>
          <a:chExt cx="0" cy="0"/>
        </a:xfrm>
      </p:grpSpPr>
      <p:pic>
        <p:nvPicPr>
          <p:cNvPr id="250" name="Shape 250"/>
          <p:cNvPicPr preferRelativeResize="0"/>
          <p:nvPr/>
        </p:nvPicPr>
        <p:blipFill>
          <a:blip r:embed="rId4">
            <a:alphaModFix/>
          </a:blip>
          <a:stretch>
            <a:fillRect/>
          </a:stretch>
        </p:blipFill>
        <p:spPr>
          <a:xfrm>
            <a:off x="1226262" y="765125"/>
            <a:ext cx="6313123" cy="3905100"/>
          </a:xfrm>
          <a:prstGeom prst="rect">
            <a:avLst/>
          </a:prstGeom>
          <a:noFill/>
          <a:ln>
            <a:noFill/>
          </a:ln>
        </p:spPr>
      </p:pic>
      <p:sp>
        <p:nvSpPr>
          <p:cNvPr id="251" name="Shape 251"/>
          <p:cNvSpPr txBox="1">
            <a:spLocks noGrp="1"/>
          </p:cNvSpPr>
          <p:nvPr>
            <p:ph type="title"/>
          </p:nvPr>
        </p:nvSpPr>
        <p:spPr>
          <a:xfrm>
            <a:off x="311700" y="140225"/>
            <a:ext cx="8520600" cy="572700"/>
          </a:xfrm>
          <a:prstGeom prst="rect">
            <a:avLst/>
          </a:prstGeom>
        </p:spPr>
        <p:txBody>
          <a:bodyPr wrap="square" lIns="91425" tIns="91425" rIns="91425" bIns="91425" anchor="t" anchorCtr="0">
            <a:noAutofit/>
          </a:bodyPr>
          <a:lstStyle/>
          <a:p>
            <a:pPr lvl="0" rtl="0">
              <a:spcBef>
                <a:spcPts val="0"/>
              </a:spcBef>
              <a:buNone/>
            </a:pPr>
            <a:r>
              <a:rPr lang="en" b="1">
                <a:solidFill>
                  <a:srgbClr val="FF9900"/>
                </a:solidFill>
              </a:rPr>
              <a:t>Scaled Response</a:t>
            </a:r>
          </a:p>
        </p:txBody>
      </p:sp>
      <p:pic>
        <p:nvPicPr>
          <p:cNvPr id="252" name="Shape 252" descr="DRH Logo.png"/>
          <p:cNvPicPr preferRelativeResize="0"/>
          <p:nvPr/>
        </p:nvPicPr>
        <p:blipFill>
          <a:blip r:embed="rId5">
            <a:alphaModFix/>
          </a:blip>
          <a:stretch>
            <a:fillRect/>
          </a:stretch>
        </p:blipFill>
        <p:spPr>
          <a:xfrm>
            <a:off x="8338199" y="4349675"/>
            <a:ext cx="494105" cy="572700"/>
          </a:xfrm>
          <a:prstGeom prst="rect">
            <a:avLst/>
          </a:prstGeom>
          <a:noFill/>
          <a:ln>
            <a:noFill/>
          </a:ln>
        </p:spPr>
      </p:pic>
      <p:sp>
        <p:nvSpPr>
          <p:cNvPr id="253" name="Shape 253"/>
          <p:cNvSpPr txBox="1"/>
          <p:nvPr/>
        </p:nvSpPr>
        <p:spPr>
          <a:xfrm>
            <a:off x="7274150" y="4722425"/>
            <a:ext cx="1464000" cy="572700"/>
          </a:xfrm>
          <a:prstGeom prst="rect">
            <a:avLst/>
          </a:prstGeom>
          <a:noFill/>
          <a:ln>
            <a:noFill/>
          </a:ln>
        </p:spPr>
        <p:txBody>
          <a:bodyPr wrap="square" lIns="91425" tIns="91425" rIns="91425" bIns="91425" anchor="ctr" anchorCtr="0">
            <a:noAutofit/>
          </a:bodyPr>
          <a:lstStyle/>
          <a:p>
            <a:pPr lvl="0" rtl="0">
              <a:spcBef>
                <a:spcPts val="0"/>
              </a:spcBef>
              <a:buNone/>
            </a:pPr>
            <a:r>
              <a:rPr lang="en" sz="1800">
                <a:solidFill>
                  <a:srgbClr val="FF9900"/>
                </a:solidFill>
                <a:latin typeface="Calibri"/>
                <a:ea typeface="Calibri"/>
                <a:cs typeface="Calibri"/>
                <a:sym typeface="Calibri"/>
              </a:rPr>
              <a:t>Stephen, 12</a:t>
            </a:r>
          </a:p>
        </p:txBody>
      </p:sp>
      <p:cxnSp>
        <p:nvCxnSpPr>
          <p:cNvPr id="254" name="Shape 254"/>
          <p:cNvCxnSpPr/>
          <p:nvPr/>
        </p:nvCxnSpPr>
        <p:spPr>
          <a:xfrm flipH="1">
            <a:off x="3222125" y="2279450"/>
            <a:ext cx="408000" cy="445200"/>
          </a:xfrm>
          <a:prstGeom prst="straightConnector1">
            <a:avLst/>
          </a:prstGeom>
          <a:noFill/>
          <a:ln w="9525" cap="flat" cmpd="sng">
            <a:solidFill>
              <a:schemeClr val="dk2"/>
            </a:solidFill>
            <a:prstDash val="solid"/>
            <a:round/>
            <a:headEnd type="none" w="lg" len="lg"/>
            <a:tailEnd type="triangle" w="lg" len="lg"/>
          </a:ln>
        </p:spPr>
      </p:cxnSp>
      <p:cxnSp>
        <p:nvCxnSpPr>
          <p:cNvPr id="255" name="Shape 255"/>
          <p:cNvCxnSpPr/>
          <p:nvPr/>
        </p:nvCxnSpPr>
        <p:spPr>
          <a:xfrm flipH="1">
            <a:off x="3996450" y="2279450"/>
            <a:ext cx="408000" cy="445200"/>
          </a:xfrm>
          <a:prstGeom prst="straightConnector1">
            <a:avLst/>
          </a:prstGeom>
          <a:noFill/>
          <a:ln w="9525" cap="flat" cmpd="sng">
            <a:solidFill>
              <a:schemeClr val="dk2"/>
            </a:solidFill>
            <a:prstDash val="solid"/>
            <a:round/>
            <a:headEnd type="none" w="lg" len="lg"/>
            <a:tailEnd type="triangle" w="lg" len="lg"/>
          </a:ln>
        </p:spPr>
      </p:cxnSp>
      <p:sp>
        <p:nvSpPr>
          <p:cNvPr id="256" name="Shape 256"/>
          <p:cNvSpPr txBox="1"/>
          <p:nvPr/>
        </p:nvSpPr>
        <p:spPr>
          <a:xfrm rot="-2915408">
            <a:off x="3253286" y="1720466"/>
            <a:ext cx="989204" cy="226367"/>
          </a:xfrm>
          <a:prstGeom prst="rect">
            <a:avLst/>
          </a:prstGeom>
          <a:noFill/>
          <a:ln>
            <a:noFill/>
          </a:ln>
        </p:spPr>
        <p:txBody>
          <a:bodyPr wrap="square" lIns="91425" tIns="91425" rIns="91425" bIns="91425" anchor="t" anchorCtr="0">
            <a:noAutofit/>
          </a:bodyPr>
          <a:lstStyle/>
          <a:p>
            <a:pPr lvl="0">
              <a:spcBef>
                <a:spcPts val="0"/>
              </a:spcBef>
              <a:buNone/>
            </a:pPr>
            <a:r>
              <a:rPr lang="en"/>
              <a:t>Crisis 1</a:t>
            </a:r>
          </a:p>
          <a:p>
            <a:pPr lvl="0">
              <a:spcBef>
                <a:spcPts val="0"/>
              </a:spcBef>
              <a:buNone/>
            </a:pPr>
            <a:r>
              <a:rPr lang="en"/>
              <a:t>2029</a:t>
            </a:r>
          </a:p>
        </p:txBody>
      </p:sp>
      <p:sp>
        <p:nvSpPr>
          <p:cNvPr id="257" name="Shape 257"/>
          <p:cNvSpPr txBox="1"/>
          <p:nvPr/>
        </p:nvSpPr>
        <p:spPr>
          <a:xfrm rot="-2915408">
            <a:off x="4077386" y="1720466"/>
            <a:ext cx="989204" cy="226367"/>
          </a:xfrm>
          <a:prstGeom prst="rect">
            <a:avLst/>
          </a:prstGeom>
          <a:noFill/>
          <a:ln>
            <a:noFill/>
          </a:ln>
        </p:spPr>
        <p:txBody>
          <a:bodyPr wrap="square" lIns="91425" tIns="91425" rIns="91425" bIns="91425" anchor="t" anchorCtr="0">
            <a:noAutofit/>
          </a:bodyPr>
          <a:lstStyle/>
          <a:p>
            <a:pPr lvl="0">
              <a:spcBef>
                <a:spcPts val="0"/>
              </a:spcBef>
              <a:buNone/>
            </a:pPr>
            <a:r>
              <a:rPr lang="en"/>
              <a:t>Crisis 2</a:t>
            </a:r>
          </a:p>
          <a:p>
            <a:pPr lvl="0" rtl="0">
              <a:spcBef>
                <a:spcPts val="0"/>
              </a:spcBef>
              <a:buNone/>
            </a:pPr>
            <a:r>
              <a:rPr lang="en"/>
              <a:t>2037</a:t>
            </a:r>
          </a:p>
        </p:txBody>
      </p:sp>
      <p:sp>
        <p:nvSpPr>
          <p:cNvPr id="258" name="Shape 258"/>
          <p:cNvSpPr txBox="1"/>
          <p:nvPr/>
        </p:nvSpPr>
        <p:spPr>
          <a:xfrm>
            <a:off x="1162650" y="4563575"/>
            <a:ext cx="4346400" cy="445200"/>
          </a:xfrm>
          <a:prstGeom prst="rect">
            <a:avLst/>
          </a:prstGeom>
          <a:noFill/>
          <a:ln>
            <a:noFill/>
          </a:ln>
        </p:spPr>
        <p:txBody>
          <a:bodyPr wrap="square" lIns="91425" tIns="91425" rIns="91425" bIns="91425" anchor="ctr" anchorCtr="0">
            <a:noAutofit/>
          </a:bodyPr>
          <a:lstStyle/>
          <a:p>
            <a:pPr lvl="0" rtl="0">
              <a:spcBef>
                <a:spcPts val="0"/>
              </a:spcBef>
              <a:buNone/>
            </a:pPr>
            <a:r>
              <a:rPr lang="en" sz="1000" dirty="0">
                <a:solidFill>
                  <a:schemeClr val="lt1"/>
                </a:solidFill>
              </a:rPr>
              <a:t>Figure 20: Scaled Response to Water Supply and Demand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311700" y="140225"/>
            <a:ext cx="8520600" cy="572700"/>
          </a:xfrm>
          <a:prstGeom prst="rect">
            <a:avLst/>
          </a:prstGeom>
        </p:spPr>
        <p:txBody>
          <a:bodyPr wrap="square" lIns="91425" tIns="91425" rIns="91425" bIns="91425" anchor="t" anchorCtr="0">
            <a:noAutofit/>
          </a:bodyPr>
          <a:lstStyle/>
          <a:p>
            <a:pPr lvl="0" rtl="0">
              <a:spcBef>
                <a:spcPts val="0"/>
              </a:spcBef>
              <a:buNone/>
            </a:pPr>
            <a:r>
              <a:rPr lang="en" b="1">
                <a:solidFill>
                  <a:srgbClr val="FF9900"/>
                </a:solidFill>
              </a:rPr>
              <a:t>Scaled Response: Recommended Solutions</a:t>
            </a:r>
          </a:p>
        </p:txBody>
      </p:sp>
      <p:pic>
        <p:nvPicPr>
          <p:cNvPr id="264" name="Shape 264" descr="DRH Logo.png"/>
          <p:cNvPicPr preferRelativeResize="0"/>
          <p:nvPr/>
        </p:nvPicPr>
        <p:blipFill>
          <a:blip r:embed="rId4">
            <a:alphaModFix/>
          </a:blip>
          <a:stretch>
            <a:fillRect/>
          </a:stretch>
        </p:blipFill>
        <p:spPr>
          <a:xfrm>
            <a:off x="8338199" y="4349675"/>
            <a:ext cx="494105" cy="572700"/>
          </a:xfrm>
          <a:prstGeom prst="rect">
            <a:avLst/>
          </a:prstGeom>
          <a:noFill/>
          <a:ln>
            <a:noFill/>
          </a:ln>
        </p:spPr>
      </p:pic>
      <p:sp>
        <p:nvSpPr>
          <p:cNvPr id="265" name="Shape 265"/>
          <p:cNvSpPr txBox="1"/>
          <p:nvPr/>
        </p:nvSpPr>
        <p:spPr>
          <a:xfrm>
            <a:off x="420375" y="558600"/>
            <a:ext cx="8412000" cy="4681800"/>
          </a:xfrm>
          <a:prstGeom prst="rect">
            <a:avLst/>
          </a:prstGeom>
          <a:noFill/>
          <a:ln>
            <a:noFill/>
          </a:ln>
        </p:spPr>
        <p:txBody>
          <a:bodyPr wrap="square" lIns="91425" tIns="91425" rIns="91425" bIns="91425" anchor="t" anchorCtr="0">
            <a:noAutofit/>
          </a:bodyPr>
          <a:lstStyle/>
          <a:p>
            <a:pPr lvl="0">
              <a:spcBef>
                <a:spcPts val="0"/>
              </a:spcBef>
              <a:buNone/>
            </a:pPr>
            <a:r>
              <a:rPr lang="en" dirty="0">
                <a:solidFill>
                  <a:srgbClr val="FFFFFF"/>
                </a:solidFill>
              </a:rPr>
              <a:t>-</a:t>
            </a:r>
            <a:r>
              <a:rPr lang="en" u="sng" dirty="0">
                <a:solidFill>
                  <a:srgbClr val="FFFFFF"/>
                </a:solidFill>
              </a:rPr>
              <a:t>Crisis 1 (2029):</a:t>
            </a:r>
          </a:p>
          <a:p>
            <a:pPr lvl="0">
              <a:spcBef>
                <a:spcPts val="0"/>
              </a:spcBef>
              <a:buNone/>
            </a:pPr>
            <a:r>
              <a:rPr lang="en" dirty="0">
                <a:solidFill>
                  <a:srgbClr val="FFFFFF"/>
                </a:solidFill>
              </a:rPr>
              <a:t>   Incorporate voluntary conservation and induce rate hike to discourage excess water usage</a:t>
            </a:r>
          </a:p>
          <a:p>
            <a:pPr lvl="0">
              <a:spcBef>
                <a:spcPts val="0"/>
              </a:spcBef>
              <a:buNone/>
            </a:pPr>
            <a:r>
              <a:rPr lang="en" dirty="0">
                <a:solidFill>
                  <a:srgbClr val="FFFFFF"/>
                </a:solidFill>
              </a:rPr>
              <a:t>   Estimated decrease in usage of 17% [6] </a:t>
            </a:r>
          </a:p>
          <a:p>
            <a:pPr lvl="0">
              <a:spcBef>
                <a:spcPts val="0"/>
              </a:spcBef>
              <a:buNone/>
            </a:pPr>
            <a:r>
              <a:rPr lang="en" dirty="0">
                <a:solidFill>
                  <a:srgbClr val="FFFFFF"/>
                </a:solidFill>
              </a:rPr>
              <a:t>   Reduces demand to 43.4 million gallons</a:t>
            </a:r>
          </a:p>
          <a:p>
            <a:pPr lvl="0">
              <a:spcBef>
                <a:spcPts val="0"/>
              </a:spcBef>
              <a:buNone/>
            </a:pPr>
            <a:endParaRPr u="sng" dirty="0">
              <a:solidFill>
                <a:srgbClr val="FFFFFF"/>
              </a:solidFill>
            </a:endParaRPr>
          </a:p>
          <a:p>
            <a:pPr lvl="0">
              <a:spcBef>
                <a:spcPts val="0"/>
              </a:spcBef>
              <a:buNone/>
            </a:pPr>
            <a:r>
              <a:rPr lang="en" dirty="0">
                <a:solidFill>
                  <a:srgbClr val="FFFFFF"/>
                </a:solidFill>
              </a:rPr>
              <a:t>-</a:t>
            </a:r>
            <a:r>
              <a:rPr lang="en" u="sng" dirty="0">
                <a:solidFill>
                  <a:srgbClr val="FFFFFF"/>
                </a:solidFill>
              </a:rPr>
              <a:t>Crisis 2 (2037):</a:t>
            </a:r>
          </a:p>
          <a:p>
            <a:pPr lvl="0">
              <a:spcBef>
                <a:spcPts val="0"/>
              </a:spcBef>
              <a:buNone/>
            </a:pPr>
            <a:r>
              <a:rPr lang="en" dirty="0">
                <a:solidFill>
                  <a:srgbClr val="FFFFFF"/>
                </a:solidFill>
              </a:rPr>
              <a:t>   Require conservation by implementing low-flow appliances to new construction and property resale</a:t>
            </a:r>
          </a:p>
          <a:p>
            <a:pPr lvl="0">
              <a:spcBef>
                <a:spcPts val="0"/>
              </a:spcBef>
              <a:buNone/>
            </a:pPr>
            <a:r>
              <a:rPr lang="en" dirty="0">
                <a:solidFill>
                  <a:srgbClr val="FFFFFF"/>
                </a:solidFill>
              </a:rPr>
              <a:t>   Enact restrictions to 150 gal/capita/day</a:t>
            </a:r>
          </a:p>
          <a:p>
            <a:pPr lvl="0">
              <a:spcBef>
                <a:spcPts val="0"/>
              </a:spcBef>
              <a:buNone/>
            </a:pPr>
            <a:r>
              <a:rPr lang="en" dirty="0">
                <a:solidFill>
                  <a:srgbClr val="FFFFFF"/>
                </a:solidFill>
              </a:rPr>
              <a:t>   Conserves 5.331 million gallons during summer months</a:t>
            </a:r>
          </a:p>
          <a:p>
            <a:pPr lvl="0">
              <a:spcBef>
                <a:spcPts val="0"/>
              </a:spcBef>
              <a:buNone/>
            </a:pPr>
            <a:r>
              <a:rPr lang="en" dirty="0">
                <a:solidFill>
                  <a:srgbClr val="FFFFFF"/>
                </a:solidFill>
              </a:rPr>
              <a:t>   Reduces demand to 24.8 million gallons</a:t>
            </a:r>
          </a:p>
          <a:p>
            <a:pPr lvl="0">
              <a:spcBef>
                <a:spcPts val="0"/>
              </a:spcBef>
              <a:buNone/>
            </a:pPr>
            <a:endParaRPr dirty="0">
              <a:solidFill>
                <a:srgbClr val="FFFFFF"/>
              </a:solidFill>
            </a:endParaRPr>
          </a:p>
          <a:p>
            <a:pPr lvl="0">
              <a:spcBef>
                <a:spcPts val="0"/>
              </a:spcBef>
              <a:buNone/>
            </a:pPr>
            <a:r>
              <a:rPr lang="en" dirty="0">
                <a:solidFill>
                  <a:srgbClr val="FFFFFF"/>
                </a:solidFill>
              </a:rPr>
              <a:t>-</a:t>
            </a:r>
            <a:r>
              <a:rPr lang="en" u="sng" dirty="0">
                <a:solidFill>
                  <a:srgbClr val="FFFFFF"/>
                </a:solidFill>
              </a:rPr>
              <a:t>Crisis 3 (2038):</a:t>
            </a:r>
          </a:p>
          <a:p>
            <a:pPr lvl="0">
              <a:spcBef>
                <a:spcPts val="0"/>
              </a:spcBef>
              <a:buNone/>
            </a:pPr>
            <a:r>
              <a:rPr lang="en" dirty="0">
                <a:solidFill>
                  <a:srgbClr val="FFFFFF"/>
                </a:solidFill>
              </a:rPr>
              <a:t>   Excavate and construct additional storage reservoir</a:t>
            </a:r>
          </a:p>
          <a:p>
            <a:pPr lvl="0">
              <a:spcBef>
                <a:spcPts val="0"/>
              </a:spcBef>
              <a:buNone/>
            </a:pPr>
            <a:r>
              <a:rPr lang="en" dirty="0">
                <a:solidFill>
                  <a:srgbClr val="FFFFFF"/>
                </a:solidFill>
              </a:rPr>
              <a:t>   Adds 8 million gallons to existing storage</a:t>
            </a:r>
          </a:p>
          <a:p>
            <a:pPr lvl="0">
              <a:spcBef>
                <a:spcPts val="0"/>
              </a:spcBef>
              <a:buNone/>
            </a:pPr>
            <a:r>
              <a:rPr lang="en" dirty="0">
                <a:solidFill>
                  <a:srgbClr val="FFFFFF"/>
                </a:solidFill>
              </a:rPr>
              <a:t>   Does not reduce demand, but increases available supply to 34.7 million gallons</a:t>
            </a:r>
          </a:p>
          <a:p>
            <a:pPr lvl="0">
              <a:spcBef>
                <a:spcPts val="0"/>
              </a:spcBef>
              <a:buNone/>
            </a:pPr>
            <a:endParaRPr dirty="0">
              <a:solidFill>
                <a:srgbClr val="FFFFFF"/>
              </a:solidFill>
            </a:endParaRPr>
          </a:p>
          <a:p>
            <a:pPr lvl="0">
              <a:spcBef>
                <a:spcPts val="0"/>
              </a:spcBef>
              <a:buNone/>
            </a:pPr>
            <a:r>
              <a:rPr lang="en" dirty="0">
                <a:solidFill>
                  <a:srgbClr val="FFFFFF"/>
                </a:solidFill>
              </a:rPr>
              <a:t>-</a:t>
            </a:r>
            <a:r>
              <a:rPr lang="en" u="sng" dirty="0">
                <a:solidFill>
                  <a:srgbClr val="FFFFFF"/>
                </a:solidFill>
              </a:rPr>
              <a:t>Crisis 4 (TBD):</a:t>
            </a:r>
          </a:p>
          <a:p>
            <a:pPr lvl="0">
              <a:spcBef>
                <a:spcPts val="0"/>
              </a:spcBef>
              <a:buNone/>
            </a:pPr>
            <a:r>
              <a:rPr lang="en" dirty="0">
                <a:solidFill>
                  <a:srgbClr val="FFFFFF"/>
                </a:solidFill>
              </a:rPr>
              <a:t>   Outside of 20 year projection</a:t>
            </a:r>
          </a:p>
          <a:p>
            <a:pPr lvl="0">
              <a:spcBef>
                <a:spcPts val="0"/>
              </a:spcBef>
              <a:buNone/>
            </a:pPr>
            <a:r>
              <a:rPr lang="en" dirty="0">
                <a:solidFill>
                  <a:srgbClr val="FFFFFF"/>
                </a:solidFill>
              </a:rPr>
              <a:t>   Incorporate wastewater treatment plant to re-use otherwise disregarded wastewater</a:t>
            </a:r>
          </a:p>
          <a:p>
            <a:pPr lvl="0">
              <a:spcBef>
                <a:spcPts val="0"/>
              </a:spcBef>
              <a:buNone/>
            </a:pPr>
            <a:r>
              <a:rPr lang="en" dirty="0">
                <a:solidFill>
                  <a:srgbClr val="FFFFFF"/>
                </a:solidFill>
              </a:rPr>
              <a:t>   Approximate Cost: Approximately $1.7 million [7]</a:t>
            </a:r>
          </a:p>
        </p:txBody>
      </p:sp>
      <p:sp>
        <p:nvSpPr>
          <p:cNvPr id="266" name="Shape 266"/>
          <p:cNvSpPr txBox="1"/>
          <p:nvPr/>
        </p:nvSpPr>
        <p:spPr>
          <a:xfrm>
            <a:off x="7278300" y="4594800"/>
            <a:ext cx="1376700" cy="645600"/>
          </a:xfrm>
          <a:prstGeom prst="rect">
            <a:avLst/>
          </a:prstGeom>
          <a:noFill/>
          <a:ln>
            <a:noFill/>
          </a:ln>
        </p:spPr>
        <p:txBody>
          <a:bodyPr wrap="square" lIns="91425" tIns="91425" rIns="91425" bIns="91425" anchor="ctr" anchorCtr="0">
            <a:noAutofit/>
          </a:bodyPr>
          <a:lstStyle/>
          <a:p>
            <a:pPr lvl="0" rtl="0">
              <a:spcBef>
                <a:spcPts val="0"/>
              </a:spcBef>
              <a:buNone/>
            </a:pPr>
            <a:r>
              <a:rPr lang="en" sz="1800">
                <a:solidFill>
                  <a:srgbClr val="FF9900"/>
                </a:solidFill>
                <a:latin typeface="Calibri"/>
                <a:ea typeface="Calibri"/>
                <a:cs typeface="Calibri"/>
                <a:sym typeface="Calibri"/>
              </a:rPr>
              <a:t>Stephen, 13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311700" y="140225"/>
            <a:ext cx="8520600" cy="572700"/>
          </a:xfrm>
          <a:prstGeom prst="rect">
            <a:avLst/>
          </a:prstGeom>
        </p:spPr>
        <p:txBody>
          <a:bodyPr wrap="square" lIns="91425" tIns="91425" rIns="91425" bIns="91425" anchor="t" anchorCtr="0">
            <a:noAutofit/>
          </a:bodyPr>
          <a:lstStyle/>
          <a:p>
            <a:pPr lvl="0" rtl="0">
              <a:spcBef>
                <a:spcPts val="0"/>
              </a:spcBef>
              <a:buNone/>
            </a:pPr>
            <a:r>
              <a:rPr lang="en" b="1">
                <a:solidFill>
                  <a:srgbClr val="FF9900"/>
                </a:solidFill>
              </a:rPr>
              <a:t>Scaled Response: Economics</a:t>
            </a:r>
          </a:p>
        </p:txBody>
      </p:sp>
      <p:pic>
        <p:nvPicPr>
          <p:cNvPr id="272" name="Shape 272" descr="DRH Logo.png"/>
          <p:cNvPicPr preferRelativeResize="0"/>
          <p:nvPr/>
        </p:nvPicPr>
        <p:blipFill>
          <a:blip r:embed="rId4">
            <a:alphaModFix/>
          </a:blip>
          <a:stretch>
            <a:fillRect/>
          </a:stretch>
        </p:blipFill>
        <p:spPr>
          <a:xfrm>
            <a:off x="8338199" y="4349675"/>
            <a:ext cx="494105" cy="572700"/>
          </a:xfrm>
          <a:prstGeom prst="rect">
            <a:avLst/>
          </a:prstGeom>
          <a:noFill/>
          <a:ln>
            <a:noFill/>
          </a:ln>
        </p:spPr>
      </p:pic>
      <p:sp>
        <p:nvSpPr>
          <p:cNvPr id="273" name="Shape 273"/>
          <p:cNvSpPr txBox="1"/>
          <p:nvPr/>
        </p:nvSpPr>
        <p:spPr>
          <a:xfrm>
            <a:off x="7278300" y="4594800"/>
            <a:ext cx="1376700" cy="645600"/>
          </a:xfrm>
          <a:prstGeom prst="rect">
            <a:avLst/>
          </a:prstGeom>
          <a:noFill/>
          <a:ln>
            <a:noFill/>
          </a:ln>
        </p:spPr>
        <p:txBody>
          <a:bodyPr wrap="square" lIns="91425" tIns="91425" rIns="91425" bIns="91425" anchor="ctr" anchorCtr="0">
            <a:noAutofit/>
          </a:bodyPr>
          <a:lstStyle/>
          <a:p>
            <a:pPr lvl="0" rtl="0">
              <a:spcBef>
                <a:spcPts val="0"/>
              </a:spcBef>
              <a:buNone/>
            </a:pPr>
            <a:endParaRPr sz="1800">
              <a:solidFill>
                <a:srgbClr val="FF9900"/>
              </a:solidFill>
              <a:latin typeface="Calibri"/>
              <a:ea typeface="Calibri"/>
              <a:cs typeface="Calibri"/>
              <a:sym typeface="Calibri"/>
            </a:endParaRPr>
          </a:p>
        </p:txBody>
      </p:sp>
      <p:sp>
        <p:nvSpPr>
          <p:cNvPr id="274" name="Shape 274"/>
          <p:cNvSpPr txBox="1"/>
          <p:nvPr/>
        </p:nvSpPr>
        <p:spPr>
          <a:xfrm>
            <a:off x="7242750" y="4734450"/>
            <a:ext cx="1447800" cy="366300"/>
          </a:xfrm>
          <a:prstGeom prst="rect">
            <a:avLst/>
          </a:prstGeom>
          <a:noFill/>
          <a:ln>
            <a:noFill/>
          </a:ln>
        </p:spPr>
        <p:txBody>
          <a:bodyPr wrap="square" lIns="91425" tIns="91425" rIns="91425" bIns="91425" anchor="ctr" anchorCtr="0">
            <a:noAutofit/>
          </a:bodyPr>
          <a:lstStyle/>
          <a:p>
            <a:pPr lvl="0" rtl="0">
              <a:spcBef>
                <a:spcPts val="0"/>
              </a:spcBef>
              <a:buNone/>
            </a:pPr>
            <a:r>
              <a:rPr lang="en" sz="1800">
                <a:solidFill>
                  <a:srgbClr val="FF9900"/>
                </a:solidFill>
                <a:latin typeface="Calibri"/>
                <a:ea typeface="Calibri"/>
                <a:cs typeface="Calibri"/>
                <a:sym typeface="Calibri"/>
              </a:rPr>
              <a:t>Hanako, 14</a:t>
            </a:r>
          </a:p>
        </p:txBody>
      </p:sp>
      <p:graphicFrame>
        <p:nvGraphicFramePr>
          <p:cNvPr id="275" name="Shape 275"/>
          <p:cNvGraphicFramePr/>
          <p:nvPr/>
        </p:nvGraphicFramePr>
        <p:xfrm>
          <a:off x="405350" y="712913"/>
          <a:ext cx="7742550" cy="3965325"/>
        </p:xfrm>
        <a:graphic>
          <a:graphicData uri="http://schemas.openxmlformats.org/drawingml/2006/table">
            <a:tbl>
              <a:tblPr>
                <a:noFill/>
                <a:tableStyleId>{71B17121-2A7D-4547-A144-16A3EA4D7DAC}</a:tableStyleId>
              </a:tblPr>
              <a:tblGrid>
                <a:gridCol w="1457650">
                  <a:extLst>
                    <a:ext uri="{9D8B030D-6E8A-4147-A177-3AD203B41FA5}">
                      <a16:colId xmlns:a16="http://schemas.microsoft.com/office/drawing/2014/main" val="20000"/>
                    </a:ext>
                  </a:extLst>
                </a:gridCol>
                <a:gridCol w="2121950">
                  <a:extLst>
                    <a:ext uri="{9D8B030D-6E8A-4147-A177-3AD203B41FA5}">
                      <a16:colId xmlns:a16="http://schemas.microsoft.com/office/drawing/2014/main" val="20001"/>
                    </a:ext>
                  </a:extLst>
                </a:gridCol>
                <a:gridCol w="2385275">
                  <a:extLst>
                    <a:ext uri="{9D8B030D-6E8A-4147-A177-3AD203B41FA5}">
                      <a16:colId xmlns:a16="http://schemas.microsoft.com/office/drawing/2014/main" val="20002"/>
                    </a:ext>
                  </a:extLst>
                </a:gridCol>
                <a:gridCol w="1777675">
                  <a:extLst>
                    <a:ext uri="{9D8B030D-6E8A-4147-A177-3AD203B41FA5}">
                      <a16:colId xmlns:a16="http://schemas.microsoft.com/office/drawing/2014/main" val="20003"/>
                    </a:ext>
                  </a:extLst>
                </a:gridCol>
              </a:tblGrid>
              <a:tr h="459575">
                <a:tc gridSpan="4">
                  <a:txBody>
                    <a:bodyPr/>
                    <a:lstStyle/>
                    <a:p>
                      <a:pPr lvl="0" algn="ctr" rtl="0">
                        <a:spcBef>
                          <a:spcPts val="0"/>
                        </a:spcBef>
                        <a:buNone/>
                      </a:pPr>
                      <a:r>
                        <a:rPr lang="en" b="1"/>
                        <a:t>Table 3: Implementation Costs</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4472C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53450">
                <a:tc>
                  <a:txBody>
                    <a:bodyPr/>
                    <a:lstStyle/>
                    <a:p>
                      <a:pPr lvl="0" rtl="0">
                        <a:spcBef>
                          <a:spcPts val="0"/>
                        </a:spcBef>
                        <a:buNone/>
                      </a:pPr>
                      <a:r>
                        <a:rPr lang="en" b="1">
                          <a:solidFill>
                            <a:schemeClr val="dk1"/>
                          </a:solidFill>
                        </a:rPr>
                        <a:t>Response to</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8EAADB"/>
                    </a:solidFill>
                  </a:tcPr>
                </a:tc>
                <a:tc>
                  <a:txBody>
                    <a:bodyPr/>
                    <a:lstStyle/>
                    <a:p>
                      <a:pPr lvl="0" rtl="0">
                        <a:spcBef>
                          <a:spcPts val="0"/>
                        </a:spcBef>
                        <a:buNone/>
                      </a:pPr>
                      <a:r>
                        <a:rPr lang="en" b="1">
                          <a:solidFill>
                            <a:schemeClr val="dk1"/>
                          </a:solidFill>
                        </a:rPr>
                        <a:t>Response </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8EAADB"/>
                    </a:solidFill>
                  </a:tcPr>
                </a:tc>
                <a:tc>
                  <a:txBody>
                    <a:bodyPr/>
                    <a:lstStyle/>
                    <a:p>
                      <a:pPr lvl="0" algn="ctr" rtl="0">
                        <a:lnSpc>
                          <a:spcPct val="100000"/>
                        </a:lnSpc>
                        <a:spcBef>
                          <a:spcPts val="0"/>
                        </a:spcBef>
                        <a:buNone/>
                      </a:pPr>
                      <a:r>
                        <a:rPr lang="en" b="1"/>
                        <a:t>Cost </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8EAADB"/>
                    </a:solidFill>
                  </a:tcPr>
                </a:tc>
                <a:tc>
                  <a:txBody>
                    <a:bodyPr/>
                    <a:lstStyle/>
                    <a:p>
                      <a:pPr lvl="0" algn="ctr" rtl="0">
                        <a:lnSpc>
                          <a:spcPct val="100000"/>
                        </a:lnSpc>
                        <a:spcBef>
                          <a:spcPts val="0"/>
                        </a:spcBef>
                        <a:buNone/>
                      </a:pPr>
                      <a:r>
                        <a:rPr lang="en" b="1"/>
                        <a:t>Comment</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10001"/>
                  </a:ext>
                </a:extLst>
              </a:tr>
              <a:tr h="705000">
                <a:tc>
                  <a:txBody>
                    <a:bodyPr/>
                    <a:lstStyle/>
                    <a:p>
                      <a:pPr lvl="0">
                        <a:spcBef>
                          <a:spcPts val="0"/>
                        </a:spcBef>
                        <a:buNone/>
                      </a:pPr>
                      <a:r>
                        <a:rPr lang="en">
                          <a:solidFill>
                            <a:schemeClr val="dk1"/>
                          </a:solidFill>
                        </a:rPr>
                        <a:t>Crisis 1 </a:t>
                      </a:r>
                    </a:p>
                    <a:p>
                      <a:pPr lvl="0" rtl="0">
                        <a:spcBef>
                          <a:spcPts val="0"/>
                        </a:spcBef>
                        <a:buNone/>
                      </a:pPr>
                      <a:r>
                        <a:rPr lang="en">
                          <a:solidFill>
                            <a:schemeClr val="dk1"/>
                          </a:solidFill>
                        </a:rPr>
                        <a:t>(2029)</a:t>
                      </a:r>
                    </a:p>
                  </a:txBody>
                  <a:tcPr marL="68575" marR="68575" marT="91425" marB="914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a:spcBef>
                          <a:spcPts val="0"/>
                        </a:spcBef>
                        <a:buClr>
                          <a:schemeClr val="dk1"/>
                        </a:buClr>
                        <a:buSzPts val="1100"/>
                        <a:buFont typeface="Arial"/>
                        <a:buNone/>
                      </a:pPr>
                      <a:r>
                        <a:rPr lang="en">
                          <a:solidFill>
                            <a:schemeClr val="dk1"/>
                          </a:solidFill>
                        </a:rPr>
                        <a:t>Increase Rate Structure </a:t>
                      </a:r>
                    </a:p>
                    <a:p>
                      <a:pPr lvl="0" rtl="0">
                        <a:spcBef>
                          <a:spcPts val="0"/>
                        </a:spcBef>
                        <a:buClr>
                          <a:schemeClr val="dk1"/>
                        </a:buClr>
                        <a:buSzPts val="1100"/>
                        <a:buFont typeface="Arial"/>
                        <a:buNone/>
                      </a:pPr>
                      <a:r>
                        <a:rPr lang="en">
                          <a:solidFill>
                            <a:schemeClr val="dk1"/>
                          </a:solidFill>
                        </a:rPr>
                        <a:t>($10 monthly fee)</a:t>
                      </a:r>
                    </a:p>
                  </a:txBody>
                  <a:tcPr marL="68575" marR="68575" marT="91425" marB="914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algn="ctr" rtl="0">
                        <a:lnSpc>
                          <a:spcPct val="100000"/>
                        </a:lnSpc>
                        <a:spcBef>
                          <a:spcPts val="0"/>
                        </a:spcBef>
                        <a:buNone/>
                      </a:pPr>
                      <a:r>
                        <a:rPr lang="en"/>
                        <a:t>$55,000/year</a:t>
                      </a:r>
                    </a:p>
                  </a:txBody>
                  <a:tcPr marL="68575" marR="68575" marT="91425" marB="914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B6D7A8"/>
                    </a:solidFill>
                  </a:tcPr>
                </a:tc>
                <a:tc>
                  <a:txBody>
                    <a:bodyPr/>
                    <a:lstStyle/>
                    <a:p>
                      <a:pPr lvl="0" algn="ctr" rtl="0">
                        <a:lnSpc>
                          <a:spcPct val="100000"/>
                        </a:lnSpc>
                        <a:spcBef>
                          <a:spcPts val="0"/>
                        </a:spcBef>
                        <a:buNone/>
                      </a:pPr>
                      <a:r>
                        <a:rPr lang="en"/>
                        <a:t>Use to subsidize conservation efforts</a:t>
                      </a:r>
                    </a:p>
                  </a:txBody>
                  <a:tcPr marL="68575" marR="68575" marT="91425" marB="914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B6D7A8"/>
                    </a:solidFill>
                  </a:tcPr>
                </a:tc>
                <a:extLst>
                  <a:ext uri="{0D108BD9-81ED-4DB2-BD59-A6C34878D82A}">
                    <a16:rowId xmlns:a16="http://schemas.microsoft.com/office/drawing/2014/main" val="10002"/>
                  </a:ext>
                </a:extLst>
              </a:tr>
              <a:tr h="705000">
                <a:tc>
                  <a:txBody>
                    <a:bodyPr/>
                    <a:lstStyle/>
                    <a:p>
                      <a:pPr lvl="0" rtl="0">
                        <a:lnSpc>
                          <a:spcPct val="100000"/>
                        </a:lnSpc>
                        <a:spcBef>
                          <a:spcPts val="0"/>
                        </a:spcBef>
                        <a:buNone/>
                      </a:pPr>
                      <a:r>
                        <a:rPr lang="en"/>
                        <a:t>Crisis 2 </a:t>
                      </a:r>
                    </a:p>
                    <a:p>
                      <a:pPr lvl="0" rtl="0">
                        <a:lnSpc>
                          <a:spcPct val="100000"/>
                        </a:lnSpc>
                        <a:spcBef>
                          <a:spcPts val="0"/>
                        </a:spcBef>
                        <a:buNone/>
                      </a:pPr>
                      <a:r>
                        <a:rPr lang="en"/>
                        <a:t>(2037)</a:t>
                      </a:r>
                    </a:p>
                  </a:txBody>
                  <a:tcPr marL="68575" marR="68575" marT="91425" marB="914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8EAADB"/>
                    </a:solidFill>
                  </a:tcPr>
                </a:tc>
                <a:tc>
                  <a:txBody>
                    <a:bodyPr/>
                    <a:lstStyle/>
                    <a:p>
                      <a:pPr lvl="0" rtl="0">
                        <a:lnSpc>
                          <a:spcPct val="100000"/>
                        </a:lnSpc>
                        <a:spcBef>
                          <a:spcPts val="0"/>
                        </a:spcBef>
                        <a:buNone/>
                      </a:pPr>
                      <a:r>
                        <a:rPr lang="en"/>
                        <a:t>Enforce Restrictions </a:t>
                      </a:r>
                    </a:p>
                  </a:txBody>
                  <a:tcPr marL="68575" marR="68575" marT="91425" marB="914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8EAADB"/>
                    </a:solidFill>
                  </a:tcPr>
                </a:tc>
                <a:tc>
                  <a:txBody>
                    <a:bodyPr/>
                    <a:lstStyle/>
                    <a:p>
                      <a:pPr lvl="0" algn="ctr" rtl="0">
                        <a:lnSpc>
                          <a:spcPct val="100000"/>
                        </a:lnSpc>
                        <a:spcBef>
                          <a:spcPts val="0"/>
                        </a:spcBef>
                        <a:buNone/>
                      </a:pPr>
                      <a:r>
                        <a:rPr lang="en"/>
                        <a:t>NA</a:t>
                      </a:r>
                    </a:p>
                  </a:txBody>
                  <a:tcPr marL="68575" marR="68575" marT="91425" marB="914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9999"/>
                    </a:solidFill>
                  </a:tcPr>
                </a:tc>
                <a:tc>
                  <a:txBody>
                    <a:bodyPr/>
                    <a:lstStyle/>
                    <a:p>
                      <a:pPr lvl="0" algn="ctr" rtl="0">
                        <a:lnSpc>
                          <a:spcPct val="100000"/>
                        </a:lnSpc>
                        <a:spcBef>
                          <a:spcPts val="0"/>
                        </a:spcBef>
                        <a:buNone/>
                      </a:pPr>
                      <a:r>
                        <a:rPr lang="en"/>
                        <a:t>Reduce to 150 gal/capita/day</a:t>
                      </a:r>
                    </a:p>
                  </a:txBody>
                  <a:tcPr marL="68575" marR="68575" marT="91425" marB="914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9999"/>
                    </a:solidFill>
                  </a:tcPr>
                </a:tc>
                <a:extLst>
                  <a:ext uri="{0D108BD9-81ED-4DB2-BD59-A6C34878D82A}">
                    <a16:rowId xmlns:a16="http://schemas.microsoft.com/office/drawing/2014/main" val="10003"/>
                  </a:ext>
                </a:extLst>
              </a:tr>
              <a:tr h="705000">
                <a:tc>
                  <a:txBody>
                    <a:bodyPr/>
                    <a:lstStyle/>
                    <a:p>
                      <a:pPr lvl="0" rtl="0">
                        <a:lnSpc>
                          <a:spcPct val="100000"/>
                        </a:lnSpc>
                        <a:spcBef>
                          <a:spcPts val="0"/>
                        </a:spcBef>
                        <a:buNone/>
                      </a:pPr>
                      <a:r>
                        <a:rPr lang="en"/>
                        <a:t>Crisis 3 </a:t>
                      </a:r>
                    </a:p>
                    <a:p>
                      <a:pPr lvl="0" rtl="0">
                        <a:lnSpc>
                          <a:spcPct val="100000"/>
                        </a:lnSpc>
                        <a:spcBef>
                          <a:spcPts val="0"/>
                        </a:spcBef>
                        <a:buNone/>
                      </a:pPr>
                      <a:r>
                        <a:rPr lang="en"/>
                        <a:t>(2038)</a:t>
                      </a:r>
                    </a:p>
                  </a:txBody>
                  <a:tcPr marL="68575" marR="68575" marT="91425" marB="914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
                        <a:t>8 Million Gallon Storage Reservoir</a:t>
                      </a:r>
                    </a:p>
                  </a:txBody>
                  <a:tcPr marL="68575" marR="68575" marT="91425" marB="914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algn="ctr" rtl="0">
                        <a:spcBef>
                          <a:spcPts val="0"/>
                        </a:spcBef>
                        <a:buNone/>
                      </a:pPr>
                      <a:r>
                        <a:rPr lang="en"/>
                        <a:t>Present: $900,000          </a:t>
                      </a:r>
                    </a:p>
                    <a:p>
                      <a:pPr lvl="0" algn="ctr" rtl="0">
                        <a:spcBef>
                          <a:spcPts val="0"/>
                        </a:spcBef>
                        <a:buNone/>
                      </a:pPr>
                      <a:r>
                        <a:rPr lang="en"/>
                        <a:t>Future: $1.6 Million </a:t>
                      </a:r>
                    </a:p>
                  </a:txBody>
                  <a:tcPr marL="68575" marR="68575" marT="91425" marB="914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9999"/>
                    </a:solidFill>
                  </a:tcPr>
                </a:tc>
                <a:tc>
                  <a:txBody>
                    <a:bodyPr/>
                    <a:lstStyle/>
                    <a:p>
                      <a:pPr lvl="0" algn="ctr" rtl="0">
                        <a:spcBef>
                          <a:spcPts val="0"/>
                        </a:spcBef>
                        <a:buNone/>
                      </a:pPr>
                      <a:r>
                        <a:rPr lang="en"/>
                        <a:t>To be functional by 2038</a:t>
                      </a:r>
                    </a:p>
                  </a:txBody>
                  <a:tcPr marL="68575" marR="68575" marT="91425" marB="914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9999"/>
                    </a:solidFill>
                  </a:tcPr>
                </a:tc>
                <a:extLst>
                  <a:ext uri="{0D108BD9-81ED-4DB2-BD59-A6C34878D82A}">
                    <a16:rowId xmlns:a16="http://schemas.microsoft.com/office/drawing/2014/main" val="10004"/>
                  </a:ext>
                </a:extLst>
              </a:tr>
              <a:tr h="737300">
                <a:tc>
                  <a:txBody>
                    <a:bodyPr/>
                    <a:lstStyle/>
                    <a:p>
                      <a:pPr lvl="0" rtl="0">
                        <a:lnSpc>
                          <a:spcPct val="100000"/>
                        </a:lnSpc>
                        <a:spcBef>
                          <a:spcPts val="0"/>
                        </a:spcBef>
                        <a:buNone/>
                      </a:pPr>
                      <a:r>
                        <a:rPr lang="en"/>
                        <a:t>Crisis 4 </a:t>
                      </a:r>
                    </a:p>
                    <a:p>
                      <a:pPr lvl="0" rtl="0">
                        <a:lnSpc>
                          <a:spcPct val="100000"/>
                        </a:lnSpc>
                        <a:spcBef>
                          <a:spcPts val="0"/>
                        </a:spcBef>
                        <a:buNone/>
                      </a:pPr>
                      <a:r>
                        <a:rPr lang="en"/>
                        <a:t>(TBD)</a:t>
                      </a:r>
                    </a:p>
                  </a:txBody>
                  <a:tcPr marL="68575" marR="68575" marT="91425" marB="914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8EAADB"/>
                    </a:solidFill>
                  </a:tcPr>
                </a:tc>
                <a:tc>
                  <a:txBody>
                    <a:bodyPr/>
                    <a:lstStyle/>
                    <a:p>
                      <a:pPr lvl="0" rtl="0">
                        <a:lnSpc>
                          <a:spcPct val="100000"/>
                        </a:lnSpc>
                        <a:spcBef>
                          <a:spcPts val="0"/>
                        </a:spcBef>
                        <a:buNone/>
                      </a:pPr>
                      <a:r>
                        <a:rPr lang="en"/>
                        <a:t>Wastewater Treatment Plant</a:t>
                      </a:r>
                    </a:p>
                  </a:txBody>
                  <a:tcPr marL="68575" marR="68575" marT="91425" marB="914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8EAADB"/>
                    </a:solidFill>
                  </a:tcPr>
                </a:tc>
                <a:tc>
                  <a:txBody>
                    <a:bodyPr/>
                    <a:lstStyle/>
                    <a:p>
                      <a:pPr lvl="0" algn="ctr" rtl="0">
                        <a:lnSpc>
                          <a:spcPct val="100000"/>
                        </a:lnSpc>
                        <a:spcBef>
                          <a:spcPts val="0"/>
                        </a:spcBef>
                        <a:buNone/>
                      </a:pPr>
                      <a:r>
                        <a:rPr lang="en"/>
                        <a:t>Present: $1.7 Million</a:t>
                      </a:r>
                    </a:p>
                    <a:p>
                      <a:pPr lvl="0" algn="ctr" rtl="0">
                        <a:lnSpc>
                          <a:spcPct val="100000"/>
                        </a:lnSpc>
                        <a:spcBef>
                          <a:spcPts val="0"/>
                        </a:spcBef>
                        <a:buNone/>
                      </a:pPr>
                      <a:r>
                        <a:rPr lang="en"/>
                        <a:t>Future: $ 4.5 Million</a:t>
                      </a:r>
                    </a:p>
                  </a:txBody>
                  <a:tcPr marL="68575" marR="68575" marT="91425" marB="914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9999"/>
                    </a:solidFill>
                  </a:tcPr>
                </a:tc>
                <a:tc>
                  <a:txBody>
                    <a:bodyPr/>
                    <a:lstStyle/>
                    <a:p>
                      <a:pPr lvl="0" algn="ctr" rtl="0">
                        <a:lnSpc>
                          <a:spcPct val="100000"/>
                        </a:lnSpc>
                        <a:spcBef>
                          <a:spcPts val="0"/>
                        </a:spcBef>
                        <a:buNone/>
                      </a:pPr>
                      <a:r>
                        <a:rPr lang="en"/>
                        <a:t>TBD</a:t>
                      </a:r>
                    </a:p>
                  </a:txBody>
                  <a:tcPr marL="68575" marR="68575" marT="91425" marB="914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9999"/>
                    </a:solidFill>
                  </a:tcPr>
                </a:tc>
                <a:extLst>
                  <a:ext uri="{0D108BD9-81ED-4DB2-BD59-A6C34878D82A}">
                    <a16:rowId xmlns:a16="http://schemas.microsoft.com/office/drawing/2014/main" val="10005"/>
                  </a:ext>
                </a:extLst>
              </a:tr>
            </a:tbl>
          </a:graphicData>
        </a:graphic>
      </p:graphicFrame>
      <p:sp>
        <p:nvSpPr>
          <p:cNvPr id="276" name="Shape 276"/>
          <p:cNvSpPr txBox="1"/>
          <p:nvPr/>
        </p:nvSpPr>
        <p:spPr>
          <a:xfrm>
            <a:off x="335000" y="4622375"/>
            <a:ext cx="5958900" cy="223800"/>
          </a:xfrm>
          <a:prstGeom prst="rect">
            <a:avLst/>
          </a:prstGeom>
          <a:noFill/>
          <a:ln>
            <a:noFill/>
          </a:ln>
        </p:spPr>
        <p:txBody>
          <a:bodyPr wrap="square" lIns="91425" tIns="91425" rIns="91425" bIns="91425" anchor="t" anchorCtr="0">
            <a:noAutofit/>
          </a:bodyPr>
          <a:lstStyle/>
          <a:p>
            <a:pPr lvl="0">
              <a:spcBef>
                <a:spcPts val="0"/>
              </a:spcBef>
              <a:buNone/>
            </a:pPr>
            <a:r>
              <a:rPr lang="en" sz="1100">
                <a:solidFill>
                  <a:srgbClr val="FFFFFF"/>
                </a:solidFill>
              </a:rPr>
              <a:t>*Cost estimates assume 3.22% average inflation [9]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311700" y="140225"/>
            <a:ext cx="8520600" cy="572700"/>
          </a:xfrm>
          <a:prstGeom prst="rect">
            <a:avLst/>
          </a:prstGeom>
        </p:spPr>
        <p:txBody>
          <a:bodyPr wrap="square" lIns="91425" tIns="91425" rIns="91425" bIns="91425" anchor="t" anchorCtr="0">
            <a:noAutofit/>
          </a:bodyPr>
          <a:lstStyle/>
          <a:p>
            <a:pPr lvl="0" rtl="0">
              <a:spcBef>
                <a:spcPts val="0"/>
              </a:spcBef>
              <a:buNone/>
            </a:pPr>
            <a:r>
              <a:rPr lang="en" b="1">
                <a:solidFill>
                  <a:srgbClr val="FF9900"/>
                </a:solidFill>
              </a:rPr>
              <a:t>Staffing Costs</a:t>
            </a:r>
          </a:p>
        </p:txBody>
      </p:sp>
      <p:pic>
        <p:nvPicPr>
          <p:cNvPr id="282" name="Shape 282" descr="DRH Logo.png"/>
          <p:cNvPicPr preferRelativeResize="0"/>
          <p:nvPr/>
        </p:nvPicPr>
        <p:blipFill>
          <a:blip r:embed="rId4">
            <a:alphaModFix/>
          </a:blip>
          <a:stretch>
            <a:fillRect/>
          </a:stretch>
        </p:blipFill>
        <p:spPr>
          <a:xfrm>
            <a:off x="8338199" y="4349675"/>
            <a:ext cx="494105" cy="572700"/>
          </a:xfrm>
          <a:prstGeom prst="rect">
            <a:avLst/>
          </a:prstGeom>
          <a:noFill/>
          <a:ln>
            <a:noFill/>
          </a:ln>
        </p:spPr>
      </p:pic>
      <p:graphicFrame>
        <p:nvGraphicFramePr>
          <p:cNvPr id="283" name="Shape 283"/>
          <p:cNvGraphicFramePr/>
          <p:nvPr/>
        </p:nvGraphicFramePr>
        <p:xfrm>
          <a:off x="361725" y="684675"/>
          <a:ext cx="4034875" cy="3492047"/>
        </p:xfrm>
        <a:graphic>
          <a:graphicData uri="http://schemas.openxmlformats.org/drawingml/2006/table">
            <a:tbl>
              <a:tblPr>
                <a:noFill/>
                <a:tableStyleId>{15AA2DC6-D094-4CF0-BEA4-9741020E9EA8}</a:tableStyleId>
              </a:tblPr>
              <a:tblGrid>
                <a:gridCol w="1111525">
                  <a:extLst>
                    <a:ext uri="{9D8B030D-6E8A-4147-A177-3AD203B41FA5}">
                      <a16:colId xmlns:a16="http://schemas.microsoft.com/office/drawing/2014/main" val="20000"/>
                    </a:ext>
                  </a:extLst>
                </a:gridCol>
                <a:gridCol w="1051375">
                  <a:extLst>
                    <a:ext uri="{9D8B030D-6E8A-4147-A177-3AD203B41FA5}">
                      <a16:colId xmlns:a16="http://schemas.microsoft.com/office/drawing/2014/main" val="20001"/>
                    </a:ext>
                  </a:extLst>
                </a:gridCol>
                <a:gridCol w="949550">
                  <a:extLst>
                    <a:ext uri="{9D8B030D-6E8A-4147-A177-3AD203B41FA5}">
                      <a16:colId xmlns:a16="http://schemas.microsoft.com/office/drawing/2014/main" val="20002"/>
                    </a:ext>
                  </a:extLst>
                </a:gridCol>
                <a:gridCol w="922425">
                  <a:extLst>
                    <a:ext uri="{9D8B030D-6E8A-4147-A177-3AD203B41FA5}">
                      <a16:colId xmlns:a16="http://schemas.microsoft.com/office/drawing/2014/main" val="20003"/>
                    </a:ext>
                  </a:extLst>
                </a:gridCol>
              </a:tblGrid>
              <a:tr h="423500">
                <a:tc gridSpan="4">
                  <a:txBody>
                    <a:bodyPr/>
                    <a:lstStyle/>
                    <a:p>
                      <a:pPr lvl="0" algn="ctr" rtl="0">
                        <a:lnSpc>
                          <a:spcPct val="115000"/>
                        </a:lnSpc>
                        <a:spcBef>
                          <a:spcPts val="0"/>
                        </a:spcBef>
                        <a:buNone/>
                      </a:pPr>
                      <a:r>
                        <a:rPr lang="en" b="1"/>
                        <a:t>Table 4: Staffing Costs [8]</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4472C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48250">
                <a:tc>
                  <a:txBody>
                    <a:bodyPr/>
                    <a:lstStyle/>
                    <a:p>
                      <a:pPr lvl="0" rtl="0">
                        <a:lnSpc>
                          <a:spcPct val="115000"/>
                        </a:lnSpc>
                        <a:spcBef>
                          <a:spcPts val="0"/>
                        </a:spcBef>
                        <a:buNone/>
                      </a:pPr>
                      <a:r>
                        <a:rPr lang="en" sz="1100" b="1"/>
                        <a:t>Staff Title*</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A4C2F4"/>
                    </a:solidFill>
                  </a:tcPr>
                </a:tc>
                <a:tc>
                  <a:txBody>
                    <a:bodyPr/>
                    <a:lstStyle/>
                    <a:p>
                      <a:pPr lvl="0" rtl="0">
                        <a:lnSpc>
                          <a:spcPct val="115000"/>
                        </a:lnSpc>
                        <a:spcBef>
                          <a:spcPts val="0"/>
                        </a:spcBef>
                        <a:buNone/>
                      </a:pPr>
                      <a:r>
                        <a:rPr lang="en" sz="1100" b="1"/>
                        <a:t>Estimated Hours**</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A4C2F4"/>
                    </a:solidFill>
                  </a:tcPr>
                </a:tc>
                <a:tc>
                  <a:txBody>
                    <a:bodyPr/>
                    <a:lstStyle/>
                    <a:p>
                      <a:pPr lvl="0" rtl="0">
                        <a:lnSpc>
                          <a:spcPct val="115000"/>
                        </a:lnSpc>
                        <a:spcBef>
                          <a:spcPts val="0"/>
                        </a:spcBef>
                        <a:buNone/>
                      </a:pPr>
                      <a:r>
                        <a:rPr lang="en" sz="1100" b="1"/>
                        <a:t>Wages (Per Hour)</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A4C2F4"/>
                    </a:solidFill>
                  </a:tcPr>
                </a:tc>
                <a:tc>
                  <a:txBody>
                    <a:bodyPr/>
                    <a:lstStyle/>
                    <a:p>
                      <a:pPr lvl="0" rtl="0">
                        <a:lnSpc>
                          <a:spcPct val="115000"/>
                        </a:lnSpc>
                        <a:spcBef>
                          <a:spcPts val="0"/>
                        </a:spcBef>
                        <a:buNone/>
                      </a:pPr>
                      <a:r>
                        <a:rPr lang="en" sz="1100" b="1"/>
                        <a:t>Total Cost**</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A4C2F4"/>
                    </a:solidFill>
                  </a:tcPr>
                </a:tc>
                <a:extLst>
                  <a:ext uri="{0D108BD9-81ED-4DB2-BD59-A6C34878D82A}">
                    <a16:rowId xmlns:a16="http://schemas.microsoft.com/office/drawing/2014/main" val="10001"/>
                  </a:ext>
                </a:extLst>
              </a:tr>
              <a:tr h="548250">
                <a:tc>
                  <a:txBody>
                    <a:bodyPr/>
                    <a:lstStyle/>
                    <a:p>
                      <a:pPr lvl="0" rtl="0">
                        <a:lnSpc>
                          <a:spcPct val="115000"/>
                        </a:lnSpc>
                        <a:spcBef>
                          <a:spcPts val="0"/>
                        </a:spcBef>
                        <a:buNone/>
                      </a:pPr>
                      <a:r>
                        <a:rPr lang="en" sz="1100"/>
                        <a:t>Project Manager</a:t>
                      </a:r>
                    </a:p>
                  </a:txBody>
                  <a:tcPr marL="63500" marR="63500" marT="63500" marB="63500">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lnSpc>
                          <a:spcPct val="115000"/>
                        </a:lnSpc>
                        <a:spcBef>
                          <a:spcPts val="0"/>
                        </a:spcBef>
                        <a:buNone/>
                      </a:pPr>
                      <a:r>
                        <a:rPr lang="en" sz="1100"/>
                        <a:t>192</a:t>
                      </a:r>
                    </a:p>
                  </a:txBody>
                  <a:tcPr marL="63500" marR="63500" marT="63500" marB="63500">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lnSpc>
                          <a:spcPct val="115000"/>
                        </a:lnSpc>
                        <a:spcBef>
                          <a:spcPts val="0"/>
                        </a:spcBef>
                        <a:buNone/>
                      </a:pPr>
                      <a:r>
                        <a:rPr lang="en" sz="1100"/>
                        <a:t>$175.00</a:t>
                      </a:r>
                    </a:p>
                  </a:txBody>
                  <a:tcPr marL="63500" marR="63500" marT="63500" marB="63500">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lnSpc>
                          <a:spcPct val="115000"/>
                        </a:lnSpc>
                        <a:spcBef>
                          <a:spcPts val="0"/>
                        </a:spcBef>
                        <a:buNone/>
                      </a:pPr>
                      <a:r>
                        <a:rPr lang="en" sz="1100"/>
                        <a:t>$33,600.00</a:t>
                      </a:r>
                    </a:p>
                  </a:txBody>
                  <a:tcPr marL="63500" marR="63500" marT="63500" marB="63500">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42650">
                <a:tc>
                  <a:txBody>
                    <a:bodyPr/>
                    <a:lstStyle/>
                    <a:p>
                      <a:pPr lvl="0" rtl="0">
                        <a:lnSpc>
                          <a:spcPct val="115000"/>
                        </a:lnSpc>
                        <a:spcBef>
                          <a:spcPts val="0"/>
                        </a:spcBef>
                        <a:buNone/>
                      </a:pPr>
                      <a:r>
                        <a:rPr lang="en" sz="1100"/>
                        <a:t>Engineer 1</a:t>
                      </a:r>
                    </a:p>
                    <a:p>
                      <a:pPr lvl="0" rtl="0">
                        <a:lnSpc>
                          <a:spcPct val="115000"/>
                        </a:lnSpc>
                        <a:spcBef>
                          <a:spcPts val="0"/>
                        </a:spcBef>
                        <a:buNone/>
                      </a:pPr>
                      <a:r>
                        <a:rPr lang="en" sz="800"/>
                        <a:t>(Economic Analysis)</a:t>
                      </a:r>
                    </a:p>
                  </a:txBody>
                  <a:tcPr marL="63500" marR="63500" marT="63500" marB="63500">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A4C2F4"/>
                    </a:solidFill>
                  </a:tcPr>
                </a:tc>
                <a:tc>
                  <a:txBody>
                    <a:bodyPr/>
                    <a:lstStyle/>
                    <a:p>
                      <a:pPr lvl="0" rtl="0">
                        <a:lnSpc>
                          <a:spcPct val="115000"/>
                        </a:lnSpc>
                        <a:spcBef>
                          <a:spcPts val="0"/>
                        </a:spcBef>
                        <a:buNone/>
                      </a:pPr>
                      <a:r>
                        <a:rPr lang="en" sz="1100"/>
                        <a:t>160</a:t>
                      </a:r>
                    </a:p>
                  </a:txBody>
                  <a:tcPr marL="63500" marR="63500" marT="63500" marB="63500">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A4C2F4"/>
                    </a:solidFill>
                  </a:tcPr>
                </a:tc>
                <a:tc>
                  <a:txBody>
                    <a:bodyPr/>
                    <a:lstStyle/>
                    <a:p>
                      <a:pPr lvl="0" rtl="0">
                        <a:lnSpc>
                          <a:spcPct val="115000"/>
                        </a:lnSpc>
                        <a:spcBef>
                          <a:spcPts val="0"/>
                        </a:spcBef>
                        <a:buNone/>
                      </a:pPr>
                      <a:r>
                        <a:rPr lang="en" sz="1100"/>
                        <a:t>$90.00</a:t>
                      </a:r>
                    </a:p>
                  </a:txBody>
                  <a:tcPr marL="63500" marR="63500" marT="63500" marB="63500">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A4C2F4"/>
                    </a:solidFill>
                  </a:tcPr>
                </a:tc>
                <a:tc>
                  <a:txBody>
                    <a:bodyPr/>
                    <a:lstStyle/>
                    <a:p>
                      <a:pPr lvl="0" rtl="0">
                        <a:lnSpc>
                          <a:spcPct val="115000"/>
                        </a:lnSpc>
                        <a:spcBef>
                          <a:spcPts val="0"/>
                        </a:spcBef>
                        <a:buNone/>
                      </a:pPr>
                      <a:r>
                        <a:rPr lang="en" sz="1100"/>
                        <a:t>$14,400.00</a:t>
                      </a:r>
                    </a:p>
                  </a:txBody>
                  <a:tcPr marL="63500" marR="63500" marT="63500" marB="63500">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A4C2F4"/>
                    </a:solidFill>
                  </a:tcPr>
                </a:tc>
                <a:extLst>
                  <a:ext uri="{0D108BD9-81ED-4DB2-BD59-A6C34878D82A}">
                    <a16:rowId xmlns:a16="http://schemas.microsoft.com/office/drawing/2014/main" val="10003"/>
                  </a:ext>
                </a:extLst>
              </a:tr>
              <a:tr h="548250">
                <a:tc>
                  <a:txBody>
                    <a:bodyPr/>
                    <a:lstStyle/>
                    <a:p>
                      <a:pPr lvl="0" rtl="0">
                        <a:lnSpc>
                          <a:spcPct val="115000"/>
                        </a:lnSpc>
                        <a:spcBef>
                          <a:spcPts val="0"/>
                        </a:spcBef>
                        <a:buNone/>
                      </a:pPr>
                      <a:r>
                        <a:rPr lang="en" sz="1100"/>
                        <a:t>Engineer 1</a:t>
                      </a:r>
                    </a:p>
                    <a:p>
                      <a:pPr lvl="0" rtl="0">
                        <a:lnSpc>
                          <a:spcPct val="115000"/>
                        </a:lnSpc>
                        <a:spcBef>
                          <a:spcPts val="0"/>
                        </a:spcBef>
                        <a:buNone/>
                      </a:pPr>
                      <a:r>
                        <a:rPr lang="en" sz="800"/>
                        <a:t>(Environmental)</a:t>
                      </a:r>
                    </a:p>
                  </a:txBody>
                  <a:tcPr marL="63500" marR="63500" marT="63500" marB="63500">
                    <a:lnL w="12700"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lnSpc>
                          <a:spcPct val="115000"/>
                        </a:lnSpc>
                        <a:spcBef>
                          <a:spcPts val="0"/>
                        </a:spcBef>
                        <a:buNone/>
                      </a:pPr>
                      <a:r>
                        <a:rPr lang="en" sz="1100"/>
                        <a:t>160</a:t>
                      </a:r>
                    </a:p>
                  </a:txBody>
                  <a:tcPr marL="63500" marR="63500" marT="63500" marB="635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lnSpc>
                          <a:spcPct val="115000"/>
                        </a:lnSpc>
                        <a:spcBef>
                          <a:spcPts val="0"/>
                        </a:spcBef>
                        <a:buNone/>
                      </a:pPr>
                      <a:r>
                        <a:rPr lang="en" sz="1100"/>
                        <a:t>$90.00</a:t>
                      </a:r>
                    </a:p>
                  </a:txBody>
                  <a:tcPr marL="63500" marR="63500" marT="63500" marB="635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lnSpc>
                          <a:spcPct val="115000"/>
                        </a:lnSpc>
                        <a:spcBef>
                          <a:spcPts val="0"/>
                        </a:spcBef>
                        <a:buNone/>
                      </a:pPr>
                      <a:r>
                        <a:rPr lang="en" sz="1100"/>
                        <a:t>$14,400.00</a:t>
                      </a:r>
                    </a:p>
                  </a:txBody>
                  <a:tcPr marL="63500" marR="63500" marT="63500" marB="635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42650">
                <a:tc>
                  <a:txBody>
                    <a:bodyPr/>
                    <a:lstStyle/>
                    <a:p>
                      <a:pPr lvl="0" rtl="0">
                        <a:lnSpc>
                          <a:spcPct val="115000"/>
                        </a:lnSpc>
                        <a:spcBef>
                          <a:spcPts val="0"/>
                        </a:spcBef>
                        <a:buNone/>
                      </a:pPr>
                      <a:r>
                        <a:rPr lang="en" sz="1100"/>
                        <a:t>Engineer 1</a:t>
                      </a:r>
                    </a:p>
                    <a:p>
                      <a:pPr lvl="0" rtl="0">
                        <a:lnSpc>
                          <a:spcPct val="115000"/>
                        </a:lnSpc>
                        <a:spcBef>
                          <a:spcPts val="0"/>
                        </a:spcBef>
                        <a:buClr>
                          <a:schemeClr val="dk1"/>
                        </a:buClr>
                        <a:buSzPts val="1100"/>
                        <a:buFont typeface="Arial"/>
                        <a:buNone/>
                      </a:pPr>
                      <a:r>
                        <a:rPr lang="en" sz="800">
                          <a:solidFill>
                            <a:schemeClr val="dk1"/>
                          </a:solidFill>
                        </a:rPr>
                        <a:t>(Risk Management)</a:t>
                      </a:r>
                    </a:p>
                  </a:txBody>
                  <a:tcPr marL="63500" marR="63500" marT="63500" marB="63500">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A4C2F4"/>
                    </a:solidFill>
                  </a:tcPr>
                </a:tc>
                <a:tc>
                  <a:txBody>
                    <a:bodyPr/>
                    <a:lstStyle/>
                    <a:p>
                      <a:pPr lvl="0" rtl="0">
                        <a:lnSpc>
                          <a:spcPct val="115000"/>
                        </a:lnSpc>
                        <a:spcBef>
                          <a:spcPts val="0"/>
                        </a:spcBef>
                        <a:buNone/>
                      </a:pPr>
                      <a:r>
                        <a:rPr lang="en" sz="1100"/>
                        <a:t>128</a:t>
                      </a:r>
                    </a:p>
                  </a:txBody>
                  <a:tcPr marL="63500" marR="63500" marT="63500" marB="63500">
                    <a:lnR w="952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A4C2F4"/>
                    </a:solidFill>
                  </a:tcPr>
                </a:tc>
                <a:tc>
                  <a:txBody>
                    <a:bodyPr/>
                    <a:lstStyle/>
                    <a:p>
                      <a:pPr lvl="0" rtl="0">
                        <a:lnSpc>
                          <a:spcPct val="115000"/>
                        </a:lnSpc>
                        <a:spcBef>
                          <a:spcPts val="0"/>
                        </a:spcBef>
                        <a:buNone/>
                      </a:pPr>
                      <a:r>
                        <a:rPr lang="en" sz="1100"/>
                        <a:t>$ 90.00</a:t>
                      </a:r>
                    </a:p>
                  </a:txBody>
                  <a:tcPr marL="63500" marR="63500" marT="63500" marB="63500">
                    <a:lnL w="952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A4C2F4"/>
                    </a:solidFill>
                  </a:tcPr>
                </a:tc>
                <a:tc>
                  <a:txBody>
                    <a:bodyPr/>
                    <a:lstStyle/>
                    <a:p>
                      <a:pPr lvl="0" rtl="0">
                        <a:lnSpc>
                          <a:spcPct val="115000"/>
                        </a:lnSpc>
                        <a:spcBef>
                          <a:spcPts val="0"/>
                        </a:spcBef>
                        <a:buNone/>
                      </a:pPr>
                      <a:r>
                        <a:rPr lang="en" sz="1100"/>
                        <a:t>$11,520.00</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A4C2F4"/>
                    </a:solidFill>
                  </a:tcPr>
                </a:tc>
                <a:extLst>
                  <a:ext uri="{0D108BD9-81ED-4DB2-BD59-A6C34878D82A}">
                    <a16:rowId xmlns:a16="http://schemas.microsoft.com/office/drawing/2014/main" val="10005"/>
                  </a:ext>
                </a:extLst>
              </a:tr>
              <a:tr h="342650">
                <a:tc>
                  <a:txBody>
                    <a:bodyPr/>
                    <a:lstStyle/>
                    <a:p>
                      <a:pPr lvl="0" rtl="0">
                        <a:lnSpc>
                          <a:spcPct val="115000"/>
                        </a:lnSpc>
                        <a:spcBef>
                          <a:spcPts val="0"/>
                        </a:spcBef>
                        <a:buNone/>
                      </a:pPr>
                      <a:endParaRPr sz="1100"/>
                    </a:p>
                  </a:txBody>
                  <a:tcPr marL="63500" marR="63500" marT="63500" marB="63500">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lnSpc>
                          <a:spcPct val="115000"/>
                        </a:lnSpc>
                        <a:spcBef>
                          <a:spcPts val="0"/>
                        </a:spcBef>
                        <a:buNone/>
                      </a:pPr>
                      <a:r>
                        <a:rPr lang="en" sz="1050" b="1">
                          <a:solidFill>
                            <a:srgbClr val="222222"/>
                          </a:solidFill>
                          <a:highlight>
                            <a:srgbClr val="FFFFFF"/>
                          </a:highlight>
                        </a:rPr>
                        <a:t>∑ = </a:t>
                      </a:r>
                      <a:r>
                        <a:rPr lang="en" sz="1100"/>
                        <a:t>640 hours</a:t>
                      </a:r>
                    </a:p>
                  </a:txBody>
                  <a:tcPr marL="63500" marR="63500" marT="63500" marB="63500">
                    <a:lnR w="952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lnSpc>
                          <a:spcPct val="115000"/>
                        </a:lnSpc>
                        <a:spcBef>
                          <a:spcPts val="0"/>
                        </a:spcBef>
                        <a:buNone/>
                      </a:pPr>
                      <a:endParaRPr sz="1100"/>
                    </a:p>
                  </a:txBody>
                  <a:tcPr marL="63500" marR="63500" marT="63500" marB="63500">
                    <a:lnL w="952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lnSpc>
                          <a:spcPct val="115000"/>
                        </a:lnSpc>
                        <a:spcBef>
                          <a:spcPts val="0"/>
                        </a:spcBef>
                        <a:buClr>
                          <a:srgbClr val="000000"/>
                        </a:buClr>
                        <a:buSzPts val="1100"/>
                        <a:buFont typeface="Arial"/>
                        <a:buNone/>
                      </a:pPr>
                      <a:r>
                        <a:rPr lang="en" sz="1050" b="1">
                          <a:solidFill>
                            <a:srgbClr val="222222"/>
                          </a:solidFill>
                          <a:highlight>
                            <a:srgbClr val="FFFFFF"/>
                          </a:highlight>
                        </a:rPr>
                        <a:t>∑ = </a:t>
                      </a:r>
                      <a:r>
                        <a:rPr lang="en" sz="1100">
                          <a:solidFill>
                            <a:srgbClr val="000000"/>
                          </a:solidFill>
                        </a:rPr>
                        <a:t>$</a:t>
                      </a:r>
                      <a:r>
                        <a:rPr lang="en" sz="1100"/>
                        <a:t>73,920</a:t>
                      </a:r>
                      <a:r>
                        <a:rPr lang="en" sz="1100">
                          <a:solidFill>
                            <a:srgbClr val="000000"/>
                          </a:solidFill>
                        </a:rPr>
                        <a:t>.00</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284" name="Shape 284"/>
          <p:cNvSpPr txBox="1"/>
          <p:nvPr/>
        </p:nvSpPr>
        <p:spPr>
          <a:xfrm>
            <a:off x="7285625" y="4752650"/>
            <a:ext cx="1334400" cy="449700"/>
          </a:xfrm>
          <a:prstGeom prst="rect">
            <a:avLst/>
          </a:prstGeom>
          <a:noFill/>
          <a:ln>
            <a:noFill/>
          </a:ln>
        </p:spPr>
        <p:txBody>
          <a:bodyPr wrap="square" lIns="91425" tIns="91425" rIns="91425" bIns="91425" anchor="ctr" anchorCtr="0">
            <a:noAutofit/>
          </a:bodyPr>
          <a:lstStyle/>
          <a:p>
            <a:pPr lvl="0" rtl="0">
              <a:spcBef>
                <a:spcPts val="0"/>
              </a:spcBef>
              <a:buNone/>
            </a:pPr>
            <a:r>
              <a:rPr lang="en" sz="1800">
                <a:solidFill>
                  <a:srgbClr val="FF9900"/>
                </a:solidFill>
                <a:latin typeface="Calibri"/>
                <a:ea typeface="Calibri"/>
                <a:cs typeface="Calibri"/>
                <a:sym typeface="Calibri"/>
              </a:rPr>
              <a:t>Hanako, 15</a:t>
            </a:r>
          </a:p>
        </p:txBody>
      </p:sp>
      <p:sp>
        <p:nvSpPr>
          <p:cNvPr id="285" name="Shape 285"/>
          <p:cNvSpPr txBox="1"/>
          <p:nvPr/>
        </p:nvSpPr>
        <p:spPr>
          <a:xfrm>
            <a:off x="4541000" y="554047"/>
            <a:ext cx="4146900" cy="2952600"/>
          </a:xfrm>
          <a:prstGeom prst="rect">
            <a:avLst/>
          </a:prstGeom>
          <a:noFill/>
          <a:ln>
            <a:noFill/>
          </a:ln>
        </p:spPr>
        <p:txBody>
          <a:bodyPr wrap="square" lIns="91425" tIns="91425" rIns="91425" bIns="91425" anchor="t" anchorCtr="0">
            <a:noAutofit/>
          </a:bodyPr>
          <a:lstStyle/>
          <a:p>
            <a:pPr lvl="0" rtl="0">
              <a:lnSpc>
                <a:spcPct val="115000"/>
              </a:lnSpc>
              <a:spcBef>
                <a:spcPts val="0"/>
              </a:spcBef>
              <a:buClr>
                <a:srgbClr val="FFFFFF"/>
              </a:buClr>
              <a:buFont typeface="Arial"/>
              <a:buNone/>
            </a:pPr>
            <a:r>
              <a:rPr lang="en" sz="1500" dirty="0">
                <a:solidFill>
                  <a:srgbClr val="FFFFFF"/>
                </a:solidFill>
              </a:rPr>
              <a:t>*Assumes all staff is part of the Desert Rose H</a:t>
            </a:r>
            <a:r>
              <a:rPr lang="en" sz="1500" baseline="-25000" dirty="0">
                <a:solidFill>
                  <a:srgbClr val="FFFFFF"/>
                </a:solidFill>
              </a:rPr>
              <a:t>2</a:t>
            </a:r>
            <a:r>
              <a:rPr lang="en" sz="1500" dirty="0">
                <a:solidFill>
                  <a:srgbClr val="FFFFFF"/>
                </a:solidFill>
              </a:rPr>
              <a:t>O company</a:t>
            </a:r>
          </a:p>
          <a:p>
            <a:pPr marL="0" marR="0" lvl="0" indent="0" algn="l" rtl="0">
              <a:lnSpc>
                <a:spcPct val="115000"/>
              </a:lnSpc>
              <a:spcBef>
                <a:spcPts val="0"/>
              </a:spcBef>
              <a:spcAft>
                <a:spcPts val="0"/>
              </a:spcAft>
              <a:buClr>
                <a:srgbClr val="FFFFFF"/>
              </a:buClr>
              <a:buFont typeface="Arial"/>
              <a:buNone/>
            </a:pPr>
            <a:r>
              <a:rPr lang="en" sz="1500" dirty="0">
                <a:solidFill>
                  <a:srgbClr val="FFFFFF"/>
                </a:solidFill>
              </a:rPr>
              <a:t>**</a:t>
            </a:r>
            <a:r>
              <a:rPr lang="en" sz="1500" b="0" i="0" u="none" strike="noStrike" cap="none" dirty="0">
                <a:solidFill>
                  <a:srgbClr val="FFFFFF"/>
                </a:solidFill>
                <a:latin typeface="Arial"/>
                <a:ea typeface="Arial"/>
                <a:cs typeface="Arial"/>
                <a:sym typeface="Arial"/>
              </a:rPr>
              <a:t>Hourly wages include overhead costs and billing fees</a:t>
            </a:r>
          </a:p>
          <a:p>
            <a:pPr marL="0" marR="0" lvl="0" indent="0" algn="l" rtl="0">
              <a:lnSpc>
                <a:spcPct val="100000"/>
              </a:lnSpc>
              <a:spcBef>
                <a:spcPts val="0"/>
              </a:spcBef>
              <a:spcAft>
                <a:spcPts val="0"/>
              </a:spcAft>
              <a:buClr>
                <a:srgbClr val="FFFFFF"/>
              </a:buClr>
              <a:buFont typeface="Arial"/>
              <a:buNone/>
            </a:pPr>
            <a:endParaRPr sz="1500" b="0"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Font typeface="Arial"/>
              <a:buNone/>
            </a:pPr>
            <a:endParaRPr sz="1500" dirty="0">
              <a:solidFill>
                <a:srgbClr val="FFFFFF"/>
              </a:solidFill>
            </a:endParaRPr>
          </a:p>
          <a:p>
            <a:pPr marL="0" marR="0" lvl="0" indent="0" algn="l" rtl="0">
              <a:lnSpc>
                <a:spcPct val="100000"/>
              </a:lnSpc>
              <a:spcBef>
                <a:spcPts val="0"/>
              </a:spcBef>
              <a:spcAft>
                <a:spcPts val="0"/>
              </a:spcAft>
              <a:buClr>
                <a:srgbClr val="FFFFFF"/>
              </a:buClr>
              <a:buFont typeface="Arial"/>
              <a:buNone/>
            </a:pPr>
            <a:r>
              <a:rPr lang="en" sz="1500" dirty="0">
                <a:solidFill>
                  <a:srgbClr val="FFFFFF"/>
                </a:solidFill>
              </a:rPr>
              <a:t>Hours and Staff Titles were altered as a result of changing the project scope between semesters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311700" y="140225"/>
            <a:ext cx="8520600" cy="572700"/>
          </a:xfrm>
          <a:prstGeom prst="rect">
            <a:avLst/>
          </a:prstGeom>
        </p:spPr>
        <p:txBody>
          <a:bodyPr wrap="square" lIns="91425" tIns="91425" rIns="91425" bIns="91425" anchor="t" anchorCtr="0">
            <a:noAutofit/>
          </a:bodyPr>
          <a:lstStyle/>
          <a:p>
            <a:pPr lvl="0" rtl="0">
              <a:spcBef>
                <a:spcPts val="0"/>
              </a:spcBef>
              <a:buNone/>
            </a:pPr>
            <a:r>
              <a:rPr lang="en" b="1">
                <a:solidFill>
                  <a:srgbClr val="FF9900"/>
                </a:solidFill>
              </a:rPr>
              <a:t>Impacts</a:t>
            </a:r>
          </a:p>
        </p:txBody>
      </p:sp>
      <p:pic>
        <p:nvPicPr>
          <p:cNvPr id="291" name="Shape 291" descr="DRH Logo.png"/>
          <p:cNvPicPr preferRelativeResize="0"/>
          <p:nvPr/>
        </p:nvPicPr>
        <p:blipFill>
          <a:blip r:embed="rId4">
            <a:alphaModFix/>
          </a:blip>
          <a:stretch>
            <a:fillRect/>
          </a:stretch>
        </p:blipFill>
        <p:spPr>
          <a:xfrm>
            <a:off x="8338199" y="4349675"/>
            <a:ext cx="494105" cy="572700"/>
          </a:xfrm>
          <a:prstGeom prst="rect">
            <a:avLst/>
          </a:prstGeom>
          <a:noFill/>
          <a:ln>
            <a:noFill/>
          </a:ln>
        </p:spPr>
      </p:pic>
      <p:sp>
        <p:nvSpPr>
          <p:cNvPr id="292" name="Shape 292"/>
          <p:cNvSpPr txBox="1"/>
          <p:nvPr/>
        </p:nvSpPr>
        <p:spPr>
          <a:xfrm>
            <a:off x="7568675" y="4641425"/>
            <a:ext cx="1369800" cy="572700"/>
          </a:xfrm>
          <a:prstGeom prst="rect">
            <a:avLst/>
          </a:prstGeom>
          <a:noFill/>
          <a:ln>
            <a:noFill/>
          </a:ln>
        </p:spPr>
        <p:txBody>
          <a:bodyPr wrap="square" lIns="91425" tIns="91425" rIns="91425" bIns="91425" anchor="ctr" anchorCtr="0">
            <a:noAutofit/>
          </a:bodyPr>
          <a:lstStyle/>
          <a:p>
            <a:pPr lvl="0" rtl="0">
              <a:spcBef>
                <a:spcPts val="0"/>
              </a:spcBef>
              <a:buNone/>
            </a:pPr>
            <a:r>
              <a:rPr lang="en" sz="1800">
                <a:solidFill>
                  <a:srgbClr val="FF9900"/>
                </a:solidFill>
                <a:latin typeface="Calibri"/>
                <a:ea typeface="Calibri"/>
                <a:cs typeface="Calibri"/>
                <a:sym typeface="Calibri"/>
              </a:rPr>
              <a:t>Aziz, 16</a:t>
            </a:r>
          </a:p>
        </p:txBody>
      </p:sp>
      <p:graphicFrame>
        <p:nvGraphicFramePr>
          <p:cNvPr id="293" name="Shape 293"/>
          <p:cNvGraphicFramePr/>
          <p:nvPr>
            <p:extLst>
              <p:ext uri="{D42A27DB-BD31-4B8C-83A1-F6EECF244321}">
                <p14:modId xmlns:p14="http://schemas.microsoft.com/office/powerpoint/2010/main" val="3550741150"/>
              </p:ext>
            </p:extLst>
          </p:nvPr>
        </p:nvGraphicFramePr>
        <p:xfrm>
          <a:off x="386250" y="785075"/>
          <a:ext cx="7673775" cy="3742110"/>
        </p:xfrm>
        <a:graphic>
          <a:graphicData uri="http://schemas.openxmlformats.org/drawingml/2006/table">
            <a:tbl>
              <a:tblPr>
                <a:noFill/>
                <a:tableStyleId>{2F27F527-EC30-4A6B-9066-1F4B7F51A6BF}</a:tableStyleId>
              </a:tblPr>
              <a:tblGrid>
                <a:gridCol w="2315225">
                  <a:extLst>
                    <a:ext uri="{9D8B030D-6E8A-4147-A177-3AD203B41FA5}">
                      <a16:colId xmlns:a16="http://schemas.microsoft.com/office/drawing/2014/main" val="20000"/>
                    </a:ext>
                  </a:extLst>
                </a:gridCol>
                <a:gridCol w="2706225">
                  <a:extLst>
                    <a:ext uri="{9D8B030D-6E8A-4147-A177-3AD203B41FA5}">
                      <a16:colId xmlns:a16="http://schemas.microsoft.com/office/drawing/2014/main" val="20001"/>
                    </a:ext>
                  </a:extLst>
                </a:gridCol>
                <a:gridCol w="2652325">
                  <a:extLst>
                    <a:ext uri="{9D8B030D-6E8A-4147-A177-3AD203B41FA5}">
                      <a16:colId xmlns:a16="http://schemas.microsoft.com/office/drawing/2014/main" val="20002"/>
                    </a:ext>
                  </a:extLst>
                </a:gridCol>
              </a:tblGrid>
              <a:tr h="371350">
                <a:tc gridSpan="3">
                  <a:txBody>
                    <a:bodyPr/>
                    <a:lstStyle/>
                    <a:p>
                      <a:pPr lvl="0" algn="ctr" rtl="0">
                        <a:spcBef>
                          <a:spcPts val="0"/>
                        </a:spcBef>
                        <a:buNone/>
                      </a:pPr>
                      <a:r>
                        <a:rPr lang="en" b="1" dirty="0"/>
                        <a:t>Table 5: Project Impacts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4472C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36475">
                <a:tc>
                  <a:txBody>
                    <a:bodyPr/>
                    <a:lstStyle/>
                    <a:p>
                      <a:pPr lvl="0">
                        <a:spcBef>
                          <a:spcPts val="0"/>
                        </a:spcBef>
                        <a:buNone/>
                      </a:pPr>
                      <a:r>
                        <a:rPr lang="en" b="1"/>
                        <a:t>Impact</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A4C2F4"/>
                    </a:solidFill>
                  </a:tcPr>
                </a:tc>
                <a:tc>
                  <a:txBody>
                    <a:bodyPr/>
                    <a:lstStyle/>
                    <a:p>
                      <a:pPr lvl="0">
                        <a:spcBef>
                          <a:spcPts val="0"/>
                        </a:spcBef>
                        <a:buNone/>
                      </a:pPr>
                      <a:r>
                        <a:rPr lang="en" b="1"/>
                        <a:t>Positive Effect</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A4C2F4"/>
                    </a:solidFill>
                  </a:tcPr>
                </a:tc>
                <a:tc>
                  <a:txBody>
                    <a:bodyPr/>
                    <a:lstStyle/>
                    <a:p>
                      <a:pPr lvl="0">
                        <a:spcBef>
                          <a:spcPts val="0"/>
                        </a:spcBef>
                        <a:buNone/>
                      </a:pPr>
                      <a:r>
                        <a:rPr lang="en" b="1"/>
                        <a:t>Negative Effect </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A4C2F4"/>
                    </a:solidFill>
                  </a:tcPr>
                </a:tc>
                <a:extLst>
                  <a:ext uri="{0D108BD9-81ED-4DB2-BD59-A6C34878D82A}">
                    <a16:rowId xmlns:a16="http://schemas.microsoft.com/office/drawing/2014/main" val="10001"/>
                  </a:ext>
                </a:extLst>
              </a:tr>
              <a:tr h="836475">
                <a:tc>
                  <a:txBody>
                    <a:bodyPr/>
                    <a:lstStyle/>
                    <a:p>
                      <a:pPr lvl="0">
                        <a:spcBef>
                          <a:spcPts val="0"/>
                        </a:spcBef>
                        <a:buNone/>
                      </a:pPr>
                      <a:r>
                        <a:rPr lang="en" b="1"/>
                        <a:t>Economic</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lvl="0" indent="-69850" rtl="0">
                        <a:spcBef>
                          <a:spcPts val="0"/>
                        </a:spcBef>
                        <a:buClr>
                          <a:schemeClr val="dk1"/>
                        </a:buClr>
                        <a:buSzPts val="1100"/>
                        <a:buFont typeface="Arial"/>
                        <a:buNone/>
                      </a:pPr>
                      <a:r>
                        <a:rPr lang="en" dirty="0" smtClean="0"/>
                        <a:t>Increases </a:t>
                      </a:r>
                      <a:r>
                        <a:rPr lang="en" dirty="0"/>
                        <a:t>the </a:t>
                      </a:r>
                      <a:r>
                        <a:rPr lang="en" dirty="0" smtClean="0"/>
                        <a:t>town’s </a:t>
                      </a:r>
                      <a:r>
                        <a:rPr lang="en" dirty="0"/>
                        <a:t>r</a:t>
                      </a:r>
                      <a:r>
                        <a:rPr lang="en" dirty="0" smtClean="0"/>
                        <a:t>evenue </a:t>
                      </a:r>
                      <a:r>
                        <a:rPr lang="en" dirty="0"/>
                        <a:t>($55,000/year) resulting from rate hikes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lvl="0" indent="-69850" rtl="0">
                        <a:spcBef>
                          <a:spcPts val="0"/>
                        </a:spcBef>
                        <a:buClr>
                          <a:schemeClr val="dk1"/>
                        </a:buClr>
                        <a:buSzPts val="1100"/>
                        <a:buFont typeface="Arial"/>
                        <a:buNone/>
                      </a:pPr>
                      <a:r>
                        <a:rPr lang="en" dirty="0"/>
                        <a:t>Increases </a:t>
                      </a:r>
                      <a:r>
                        <a:rPr lang="en" dirty="0" smtClean="0"/>
                        <a:t>citizens </a:t>
                      </a:r>
                      <a:r>
                        <a:rPr lang="en" dirty="0"/>
                        <a:t>m</a:t>
                      </a:r>
                      <a:r>
                        <a:rPr lang="en" dirty="0" smtClean="0"/>
                        <a:t>onthly </a:t>
                      </a:r>
                      <a:r>
                        <a:rPr lang="en" dirty="0"/>
                        <a:t>w</a:t>
                      </a:r>
                      <a:r>
                        <a:rPr lang="en" dirty="0" smtClean="0"/>
                        <a:t>ater billing rates</a:t>
                      </a:r>
                      <a:endParaRPr lang="en" dirty="0"/>
                    </a:p>
                    <a:p>
                      <a:pPr marL="0" lvl="0" indent="-69850" rtl="0">
                        <a:spcBef>
                          <a:spcPts val="0"/>
                        </a:spcBef>
                        <a:buClr>
                          <a:schemeClr val="dk1"/>
                        </a:buClr>
                        <a:buSzPts val="1100"/>
                        <a:buFont typeface="Arial"/>
                        <a:buNone/>
                      </a:pPr>
                      <a:r>
                        <a:rPr lang="en" dirty="0"/>
                        <a:t>(extra $10/month)</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36475">
                <a:tc>
                  <a:txBody>
                    <a:bodyPr/>
                    <a:lstStyle/>
                    <a:p>
                      <a:pPr lvl="0">
                        <a:spcBef>
                          <a:spcPts val="0"/>
                        </a:spcBef>
                        <a:buNone/>
                      </a:pPr>
                      <a:r>
                        <a:rPr lang="en" b="1"/>
                        <a:t>Social</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A4C2F4"/>
                    </a:solidFill>
                  </a:tcPr>
                </a:tc>
                <a:tc>
                  <a:txBody>
                    <a:bodyPr/>
                    <a:lstStyle/>
                    <a:p>
                      <a:pPr lvl="0">
                        <a:spcBef>
                          <a:spcPts val="0"/>
                        </a:spcBef>
                        <a:buNone/>
                      </a:pPr>
                      <a:r>
                        <a:rPr lang="en" dirty="0" smtClean="0"/>
                        <a:t>Increases </a:t>
                      </a:r>
                      <a:r>
                        <a:rPr lang="en" dirty="0"/>
                        <a:t>a</a:t>
                      </a:r>
                      <a:r>
                        <a:rPr lang="en" dirty="0" smtClean="0"/>
                        <a:t>wareness </a:t>
                      </a:r>
                      <a:r>
                        <a:rPr lang="en" dirty="0"/>
                        <a:t>and </a:t>
                      </a:r>
                      <a:r>
                        <a:rPr lang="en" dirty="0" smtClean="0"/>
                        <a:t>conservation </a:t>
                      </a:r>
                      <a:r>
                        <a:rPr lang="en" dirty="0"/>
                        <a:t>e</a:t>
                      </a:r>
                      <a:r>
                        <a:rPr lang="en" dirty="0" smtClean="0"/>
                        <a:t>fforts </a:t>
                      </a:r>
                      <a:r>
                        <a:rPr lang="en" dirty="0"/>
                        <a:t>a</a:t>
                      </a:r>
                      <a:r>
                        <a:rPr lang="en" dirty="0" smtClean="0"/>
                        <a:t>mong </a:t>
                      </a:r>
                      <a:r>
                        <a:rPr lang="en" dirty="0"/>
                        <a:t>the </a:t>
                      </a:r>
                      <a:r>
                        <a:rPr lang="en" dirty="0" smtClean="0"/>
                        <a:t>citizens </a:t>
                      </a:r>
                      <a:r>
                        <a:rPr lang="en" dirty="0"/>
                        <a:t>(17% reduction)</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A4C2F4"/>
                    </a:solidFill>
                  </a:tcPr>
                </a:tc>
                <a:tc>
                  <a:txBody>
                    <a:bodyPr/>
                    <a:lstStyle/>
                    <a:p>
                      <a:pPr marL="0" lvl="0" indent="-69850" rtl="0">
                        <a:spcBef>
                          <a:spcPts val="0"/>
                        </a:spcBef>
                        <a:buClr>
                          <a:schemeClr val="dk1"/>
                        </a:buClr>
                        <a:buSzPts val="1100"/>
                        <a:buFont typeface="Arial"/>
                        <a:buNone/>
                      </a:pPr>
                      <a:r>
                        <a:rPr lang="en" dirty="0"/>
                        <a:t>Less </a:t>
                      </a:r>
                      <a:r>
                        <a:rPr lang="en" dirty="0" smtClean="0"/>
                        <a:t>access </a:t>
                      </a:r>
                      <a:r>
                        <a:rPr lang="en" dirty="0"/>
                        <a:t>to </a:t>
                      </a:r>
                      <a:r>
                        <a:rPr lang="en" dirty="0" smtClean="0"/>
                        <a:t>water </a:t>
                      </a:r>
                      <a:r>
                        <a:rPr lang="en" dirty="0"/>
                        <a:t>as a result of restrictions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A4C2F4"/>
                    </a:solidFill>
                  </a:tcPr>
                </a:tc>
                <a:extLst>
                  <a:ext uri="{0D108BD9-81ED-4DB2-BD59-A6C34878D82A}">
                    <a16:rowId xmlns:a16="http://schemas.microsoft.com/office/drawing/2014/main" val="10003"/>
                  </a:ext>
                </a:extLst>
              </a:tr>
              <a:tr h="836475">
                <a:tc>
                  <a:txBody>
                    <a:bodyPr/>
                    <a:lstStyle/>
                    <a:p>
                      <a:pPr lvl="0">
                        <a:spcBef>
                          <a:spcPts val="0"/>
                        </a:spcBef>
                        <a:buNone/>
                      </a:pPr>
                      <a:r>
                        <a:rPr lang="en" b="1"/>
                        <a:t>Environmental</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lvl="0" indent="-69850" rtl="0">
                        <a:spcBef>
                          <a:spcPts val="0"/>
                        </a:spcBef>
                        <a:buClr>
                          <a:schemeClr val="dk1"/>
                        </a:buClr>
                        <a:buSzPts val="1100"/>
                        <a:buFont typeface="Arial"/>
                        <a:buNone/>
                      </a:pPr>
                      <a:r>
                        <a:rPr lang="en"/>
                        <a:t>Saves approximately 68 million gallons of water over 20 years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lvl="0" indent="-69850" rtl="0">
                        <a:spcBef>
                          <a:spcPts val="0"/>
                        </a:spcBef>
                        <a:buClr>
                          <a:schemeClr val="dk1"/>
                        </a:buClr>
                        <a:buSzPts val="1100"/>
                        <a:buFont typeface="Arial"/>
                        <a:buNone/>
                      </a:pPr>
                      <a:r>
                        <a:rPr lang="en" dirty="0"/>
                        <a:t>Overpumping </a:t>
                      </a:r>
                      <a:r>
                        <a:rPr lang="en" dirty="0" smtClean="0"/>
                        <a:t>causes rate </a:t>
                      </a:r>
                      <a:r>
                        <a:rPr lang="en" dirty="0"/>
                        <a:t>at which water table </a:t>
                      </a:r>
                      <a:r>
                        <a:rPr lang="en" dirty="0" smtClean="0"/>
                        <a:t>drops to inrease</a:t>
                      </a:r>
                      <a:endParaRPr lang="en" dirty="0"/>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311700" y="140225"/>
            <a:ext cx="8520600" cy="572700"/>
          </a:xfrm>
          <a:prstGeom prst="rect">
            <a:avLst/>
          </a:prstGeom>
        </p:spPr>
        <p:txBody>
          <a:bodyPr wrap="square" lIns="91425" tIns="91425" rIns="91425" bIns="91425" anchor="t" anchorCtr="0">
            <a:noAutofit/>
          </a:bodyPr>
          <a:lstStyle/>
          <a:p>
            <a:pPr lvl="0" rtl="0">
              <a:spcBef>
                <a:spcPts val="0"/>
              </a:spcBef>
              <a:buNone/>
            </a:pPr>
            <a:r>
              <a:rPr lang="en" b="1" dirty="0">
                <a:solidFill>
                  <a:srgbClr val="FF9900"/>
                </a:solidFill>
              </a:rPr>
              <a:t>References</a:t>
            </a:r>
          </a:p>
        </p:txBody>
      </p:sp>
      <p:sp>
        <p:nvSpPr>
          <p:cNvPr id="299" name="Shape 299"/>
          <p:cNvSpPr txBox="1">
            <a:spLocks noGrp="1"/>
          </p:cNvSpPr>
          <p:nvPr>
            <p:ph type="body" idx="1"/>
          </p:nvPr>
        </p:nvSpPr>
        <p:spPr>
          <a:xfrm>
            <a:off x="311700" y="771475"/>
            <a:ext cx="8206200" cy="4434000"/>
          </a:xfrm>
          <a:prstGeom prst="rect">
            <a:avLst/>
          </a:prstGeom>
        </p:spPr>
        <p:txBody>
          <a:bodyPr wrap="square" lIns="91425" tIns="91425" rIns="91425" bIns="91425" anchor="t" anchorCtr="0">
            <a:noAutofit/>
          </a:bodyPr>
          <a:lstStyle/>
          <a:p>
            <a:pPr lvl="0">
              <a:spcBef>
                <a:spcPts val="0"/>
              </a:spcBef>
              <a:buNone/>
            </a:pPr>
            <a:r>
              <a:rPr lang="en" sz="1200" dirty="0">
                <a:solidFill>
                  <a:srgbClr val="FFFFFF"/>
                </a:solidFill>
              </a:rPr>
              <a:t>[1] Google Maps, Fredonia, AZ. 2017.</a:t>
            </a:r>
          </a:p>
          <a:p>
            <a:pPr lvl="0">
              <a:spcBef>
                <a:spcPts val="0"/>
              </a:spcBef>
              <a:buNone/>
            </a:pPr>
            <a:r>
              <a:rPr lang="en" sz="1200" dirty="0">
                <a:solidFill>
                  <a:srgbClr val="FFFFFF"/>
                </a:solidFill>
              </a:rPr>
              <a:t>[2] Stefan-Xp, Stone Formations in the Zion National park. 2006.</a:t>
            </a:r>
          </a:p>
          <a:p>
            <a:pPr lvl="0">
              <a:spcBef>
                <a:spcPts val="0"/>
              </a:spcBef>
              <a:buNone/>
            </a:pPr>
            <a:r>
              <a:rPr lang="en" sz="1200" dirty="0">
                <a:solidFill>
                  <a:srgbClr val="FFFFFF"/>
                </a:solidFill>
              </a:rPr>
              <a:t>[3] “Groundwater Watch”, USGS - Science for a Changing World, 2017. [Online]. Available: </a:t>
            </a:r>
            <a:r>
              <a:rPr lang="en" sz="1200" u="sng" dirty="0">
                <a:solidFill>
                  <a:srgbClr val="FFFFFF"/>
                </a:solidFill>
                <a:hlinkClick r:id="rId4"/>
              </a:rPr>
              <a:t>https://groundwaterwatch.usgs.gov/AWLSites.asp?mt=g&amp;S=365403112452801&amp;ncd=awl</a:t>
            </a:r>
            <a:r>
              <a:rPr lang="en" sz="1200" dirty="0">
                <a:solidFill>
                  <a:srgbClr val="FFFFFF"/>
                </a:solidFill>
              </a:rPr>
              <a:t>. </a:t>
            </a:r>
          </a:p>
          <a:p>
            <a:pPr lvl="0" rtl="0">
              <a:spcBef>
                <a:spcPts val="0"/>
              </a:spcBef>
              <a:spcAft>
                <a:spcPts val="0"/>
              </a:spcAft>
              <a:buNone/>
            </a:pPr>
            <a:r>
              <a:rPr lang="en" sz="1200" dirty="0">
                <a:solidFill>
                  <a:srgbClr val="FFFFFF"/>
                </a:solidFill>
              </a:rPr>
              <a:t>[4] Sunrise Engineering, “Existing Culinary Water System”, Fredonia, AZ, 2017.</a:t>
            </a:r>
          </a:p>
          <a:p>
            <a:pPr lvl="0" rtl="0">
              <a:spcBef>
                <a:spcPts val="0"/>
              </a:spcBef>
              <a:spcAft>
                <a:spcPts val="0"/>
              </a:spcAft>
              <a:buNone/>
            </a:pPr>
            <a:endParaRPr sz="1200" dirty="0">
              <a:solidFill>
                <a:srgbClr val="FFFFFF"/>
              </a:solidFill>
            </a:endParaRPr>
          </a:p>
          <a:p>
            <a:pPr lvl="0" rtl="0">
              <a:spcBef>
                <a:spcPts val="0"/>
              </a:spcBef>
              <a:spcAft>
                <a:spcPts val="0"/>
              </a:spcAft>
              <a:buNone/>
            </a:pPr>
            <a:r>
              <a:rPr lang="en" sz="1200" dirty="0">
                <a:solidFill>
                  <a:srgbClr val="FFFFFF"/>
                </a:solidFill>
              </a:rPr>
              <a:t>[5] T. Lathim, “Water Distribution and Wastewater Treatment”, Fredonia, AZ 2017.</a:t>
            </a:r>
          </a:p>
          <a:p>
            <a:pPr lvl="0" rtl="0">
              <a:spcBef>
                <a:spcPts val="0"/>
              </a:spcBef>
              <a:spcAft>
                <a:spcPts val="0"/>
              </a:spcAft>
              <a:buNone/>
            </a:pPr>
            <a:endParaRPr sz="1200" dirty="0">
              <a:solidFill>
                <a:srgbClr val="FFFFFF"/>
              </a:solidFill>
            </a:endParaRPr>
          </a:p>
          <a:p>
            <a:pPr lvl="0" rtl="0">
              <a:spcBef>
                <a:spcPts val="0"/>
              </a:spcBef>
              <a:spcAft>
                <a:spcPts val="0"/>
              </a:spcAft>
              <a:buNone/>
            </a:pPr>
            <a:r>
              <a:rPr lang="en" sz="1200" dirty="0">
                <a:solidFill>
                  <a:srgbClr val="FFFFFF"/>
                </a:solidFill>
              </a:rPr>
              <a:t>[6] H., Wendy, “City Continues Conservation”, Western News &amp; Info, 2017. [Online]. Available: </a:t>
            </a:r>
            <a:r>
              <a:rPr lang="en" sz="1200" u="sng" dirty="0">
                <a:solidFill>
                  <a:srgbClr val="FFFFFF"/>
                </a:solidFill>
                <a:hlinkClick r:id="rId5"/>
              </a:rPr>
              <a:t>http://m.williamsnews.com/news/2017/mar/07/winter-deluge-fills-lakes-city-continues-conservat/?templates=mobile</a:t>
            </a:r>
          </a:p>
          <a:p>
            <a:pPr lvl="0" rtl="0">
              <a:spcBef>
                <a:spcPts val="0"/>
              </a:spcBef>
              <a:spcAft>
                <a:spcPts val="0"/>
              </a:spcAft>
              <a:buNone/>
            </a:pPr>
            <a:endParaRPr sz="1200" dirty="0">
              <a:solidFill>
                <a:srgbClr val="FFFFFF"/>
              </a:solidFill>
            </a:endParaRPr>
          </a:p>
          <a:p>
            <a:pPr lvl="0" rtl="0">
              <a:spcBef>
                <a:spcPts val="0"/>
              </a:spcBef>
              <a:spcAft>
                <a:spcPts val="0"/>
              </a:spcAft>
              <a:buNone/>
            </a:pPr>
            <a:r>
              <a:rPr lang="en" sz="1200" dirty="0">
                <a:solidFill>
                  <a:srgbClr val="FFFFFF"/>
                </a:solidFill>
              </a:rPr>
              <a:t>[7] C. Duza, CivilTech, In person, November 2017.</a:t>
            </a:r>
          </a:p>
          <a:p>
            <a:pPr lvl="0" rtl="0">
              <a:spcBef>
                <a:spcPts val="0"/>
              </a:spcBef>
              <a:spcAft>
                <a:spcPts val="0"/>
              </a:spcAft>
              <a:buNone/>
            </a:pPr>
            <a:endParaRPr sz="1200" dirty="0">
              <a:solidFill>
                <a:srgbClr val="FFFFFF"/>
              </a:solidFill>
            </a:endParaRPr>
          </a:p>
          <a:p>
            <a:pPr lvl="0" rtl="0">
              <a:spcBef>
                <a:spcPts val="0"/>
              </a:spcBef>
              <a:spcAft>
                <a:spcPts val="0"/>
              </a:spcAft>
              <a:buNone/>
            </a:pPr>
            <a:r>
              <a:rPr lang="en" sz="1200" dirty="0">
                <a:solidFill>
                  <a:srgbClr val="FFFFFF"/>
                </a:solidFill>
              </a:rPr>
              <a:t>[8] “SWI - 2017 Hourly Rates”, Shephard-Wesnitzer Inc, 2017.</a:t>
            </a:r>
            <a:r>
              <a:rPr lang="en" sz="1200" dirty="0">
                <a:solidFill>
                  <a:srgbClr val="FF0000"/>
                </a:solidFill>
              </a:rPr>
              <a:t> </a:t>
            </a:r>
          </a:p>
          <a:p>
            <a:pPr lvl="0" rtl="0">
              <a:spcBef>
                <a:spcPts val="0"/>
              </a:spcBef>
              <a:spcAft>
                <a:spcPts val="0"/>
              </a:spcAft>
              <a:buNone/>
            </a:pPr>
            <a:endParaRPr sz="1200" dirty="0">
              <a:solidFill>
                <a:srgbClr val="FF0000"/>
              </a:solidFill>
            </a:endParaRPr>
          </a:p>
          <a:p>
            <a:pPr lvl="0" rtl="0">
              <a:lnSpc>
                <a:spcPct val="100000"/>
              </a:lnSpc>
              <a:spcBef>
                <a:spcPts val="0"/>
              </a:spcBef>
              <a:spcAft>
                <a:spcPts val="0"/>
              </a:spcAft>
              <a:buClr>
                <a:schemeClr val="lt1"/>
              </a:buClr>
              <a:buSzPts val="1600"/>
              <a:buFont typeface="Arial"/>
              <a:buNone/>
            </a:pPr>
            <a:r>
              <a:rPr lang="en" sz="1200" dirty="0">
                <a:solidFill>
                  <a:srgbClr val="FFFFFF"/>
                </a:solidFill>
              </a:rPr>
              <a:t>[9] </a:t>
            </a:r>
            <a:r>
              <a:rPr lang="en" sz="1200" dirty="0" smtClean="0">
                <a:solidFill>
                  <a:srgbClr val="FFFFFF"/>
                </a:solidFill>
              </a:rPr>
              <a:t>D. McDonnell, "CENE </a:t>
            </a:r>
            <a:r>
              <a:rPr lang="en" sz="1200" dirty="0">
                <a:solidFill>
                  <a:srgbClr val="FFFFFF"/>
                </a:solidFill>
              </a:rPr>
              <a:t>486C Capstone: Present Worth Analysis", Northern Arizona University, 2017.</a:t>
            </a:r>
          </a:p>
          <a:p>
            <a:pPr lvl="0" rtl="0">
              <a:spcBef>
                <a:spcPts val="0"/>
              </a:spcBef>
              <a:spcAft>
                <a:spcPts val="0"/>
              </a:spcAft>
              <a:buClr>
                <a:schemeClr val="dk1"/>
              </a:buClr>
              <a:buSzPts val="1100"/>
              <a:buFont typeface="Arial"/>
              <a:buNone/>
            </a:pPr>
            <a:endParaRPr sz="1400" dirty="0">
              <a:solidFill>
                <a:srgbClr val="FFFFFF"/>
              </a:solidFill>
            </a:endParaRPr>
          </a:p>
          <a:p>
            <a:pPr lvl="0" rtl="0">
              <a:spcBef>
                <a:spcPts val="0"/>
              </a:spcBef>
              <a:spcAft>
                <a:spcPts val="0"/>
              </a:spcAft>
              <a:buClr>
                <a:schemeClr val="dk1"/>
              </a:buClr>
              <a:buSzPts val="1100"/>
              <a:buFont typeface="Arial"/>
              <a:buNone/>
            </a:pPr>
            <a:endParaRPr sz="1400" dirty="0">
              <a:solidFill>
                <a:srgbClr val="FFFFFF"/>
              </a:solidFill>
            </a:endParaRPr>
          </a:p>
        </p:txBody>
      </p:sp>
      <p:pic>
        <p:nvPicPr>
          <p:cNvPr id="300" name="Shape 300" descr="DRH Logo.png"/>
          <p:cNvPicPr preferRelativeResize="0"/>
          <p:nvPr/>
        </p:nvPicPr>
        <p:blipFill>
          <a:blip r:embed="rId6">
            <a:alphaModFix/>
          </a:blip>
          <a:stretch>
            <a:fillRect/>
          </a:stretch>
        </p:blipFill>
        <p:spPr>
          <a:xfrm>
            <a:off x="8338199" y="4349675"/>
            <a:ext cx="494105" cy="572700"/>
          </a:xfrm>
          <a:prstGeom prst="rect">
            <a:avLst/>
          </a:prstGeom>
          <a:noFill/>
          <a:ln>
            <a:noFill/>
          </a:ln>
        </p:spPr>
      </p:pic>
      <p:sp>
        <p:nvSpPr>
          <p:cNvPr id="301" name="Shape 301"/>
          <p:cNvSpPr txBox="1"/>
          <p:nvPr/>
        </p:nvSpPr>
        <p:spPr>
          <a:xfrm>
            <a:off x="7937425" y="4702775"/>
            <a:ext cx="827400" cy="790800"/>
          </a:xfrm>
          <a:prstGeom prst="rect">
            <a:avLst/>
          </a:prstGeom>
          <a:noFill/>
          <a:ln>
            <a:noFill/>
          </a:ln>
        </p:spPr>
        <p:txBody>
          <a:bodyPr wrap="square" lIns="91425" tIns="91425" rIns="91425" bIns="91425" anchor="t" anchorCtr="0">
            <a:noAutofit/>
          </a:bodyPr>
          <a:lstStyle/>
          <a:p>
            <a:pPr lvl="0">
              <a:spcBef>
                <a:spcPts val="0"/>
              </a:spcBef>
              <a:buNone/>
            </a:pPr>
            <a:r>
              <a:rPr lang="en" sz="1800">
                <a:solidFill>
                  <a:srgbClr val="FF9900"/>
                </a:solidFill>
                <a:latin typeface="Calibri"/>
                <a:ea typeface="Calibri"/>
                <a:cs typeface="Calibri"/>
                <a:sym typeface="Calibri"/>
              </a:rPr>
              <a:t>17</a:t>
            </a:r>
          </a:p>
          <a:p>
            <a:pPr lv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140225"/>
            <a:ext cx="8520600" cy="572700"/>
          </a:xfrm>
          <a:prstGeom prst="rect">
            <a:avLst/>
          </a:prstGeom>
        </p:spPr>
        <p:txBody>
          <a:bodyPr wrap="square" lIns="91425" tIns="91425" rIns="91425" bIns="91425" anchor="t" anchorCtr="0">
            <a:noAutofit/>
          </a:bodyPr>
          <a:lstStyle/>
          <a:p>
            <a:pPr lvl="0" rtl="0">
              <a:spcBef>
                <a:spcPts val="0"/>
              </a:spcBef>
              <a:buNone/>
            </a:pPr>
            <a:r>
              <a:rPr lang="en" b="1">
                <a:solidFill>
                  <a:srgbClr val="FF9900"/>
                </a:solidFill>
              </a:rPr>
              <a:t>Project Background</a:t>
            </a:r>
          </a:p>
        </p:txBody>
      </p:sp>
      <p:sp>
        <p:nvSpPr>
          <p:cNvPr id="62" name="Shape 62"/>
          <p:cNvSpPr txBox="1">
            <a:spLocks noGrp="1"/>
          </p:cNvSpPr>
          <p:nvPr>
            <p:ph type="body" idx="1"/>
          </p:nvPr>
        </p:nvSpPr>
        <p:spPr>
          <a:xfrm>
            <a:off x="159300" y="771475"/>
            <a:ext cx="3885600" cy="3416400"/>
          </a:xfrm>
          <a:prstGeom prst="rect">
            <a:avLst/>
          </a:prstGeom>
        </p:spPr>
        <p:txBody>
          <a:bodyPr wrap="square" lIns="91425" tIns="91425" rIns="91425" bIns="91425" anchor="t" anchorCtr="0">
            <a:noAutofit/>
          </a:bodyPr>
          <a:lstStyle/>
          <a:p>
            <a:pPr lvl="0">
              <a:lnSpc>
                <a:spcPct val="100000"/>
              </a:lnSpc>
              <a:spcBef>
                <a:spcPts val="0"/>
              </a:spcBef>
              <a:buNone/>
            </a:pPr>
            <a:r>
              <a:rPr lang="en" sz="1500" u="sng" dirty="0">
                <a:solidFill>
                  <a:srgbClr val="FFFFFF"/>
                </a:solidFill>
              </a:rPr>
              <a:t>-Location:</a:t>
            </a:r>
            <a:r>
              <a:rPr lang="en" sz="1500" dirty="0">
                <a:solidFill>
                  <a:srgbClr val="FFFFFF"/>
                </a:solidFill>
              </a:rPr>
              <a:t> Fredonia, AZ</a:t>
            </a:r>
          </a:p>
          <a:p>
            <a:pPr lvl="0" rtl="0">
              <a:lnSpc>
                <a:spcPct val="100000"/>
              </a:lnSpc>
              <a:spcBef>
                <a:spcPts val="0"/>
              </a:spcBef>
              <a:buNone/>
            </a:pPr>
            <a:r>
              <a:rPr lang="en" sz="1500" u="sng" dirty="0">
                <a:solidFill>
                  <a:srgbClr val="FFFFFF"/>
                </a:solidFill>
              </a:rPr>
              <a:t>-Population:</a:t>
            </a:r>
            <a:r>
              <a:rPr lang="en" sz="1500" dirty="0">
                <a:solidFill>
                  <a:srgbClr val="FFFFFF"/>
                </a:solidFill>
              </a:rPr>
              <a:t> 1,323 citizens</a:t>
            </a:r>
          </a:p>
          <a:p>
            <a:pPr lvl="0" rtl="0">
              <a:lnSpc>
                <a:spcPct val="100000"/>
              </a:lnSpc>
              <a:spcBef>
                <a:spcPts val="0"/>
              </a:spcBef>
              <a:buNone/>
            </a:pPr>
            <a:r>
              <a:rPr lang="en" sz="1500" u="sng" dirty="0">
                <a:solidFill>
                  <a:srgbClr val="FFFFFF"/>
                </a:solidFill>
              </a:rPr>
              <a:t>-Problem:</a:t>
            </a:r>
            <a:r>
              <a:rPr lang="en" sz="1500" dirty="0">
                <a:solidFill>
                  <a:srgbClr val="FFFFFF"/>
                </a:solidFill>
              </a:rPr>
              <a:t> Water source depletion</a:t>
            </a:r>
          </a:p>
          <a:p>
            <a:pPr lvl="0" rtl="0">
              <a:lnSpc>
                <a:spcPct val="100000"/>
              </a:lnSpc>
              <a:spcBef>
                <a:spcPts val="0"/>
              </a:spcBef>
              <a:buNone/>
            </a:pPr>
            <a:r>
              <a:rPr lang="en" sz="1500" u="sng" dirty="0">
                <a:solidFill>
                  <a:srgbClr val="FFFFFF"/>
                </a:solidFill>
              </a:rPr>
              <a:t>-Objectives: </a:t>
            </a:r>
          </a:p>
          <a:p>
            <a:pPr marL="457200" lvl="0" indent="0" rtl="0">
              <a:lnSpc>
                <a:spcPct val="100000"/>
              </a:lnSpc>
              <a:spcBef>
                <a:spcPts val="0"/>
              </a:spcBef>
              <a:buNone/>
            </a:pPr>
            <a:r>
              <a:rPr lang="en" sz="1500" dirty="0" smtClean="0">
                <a:solidFill>
                  <a:srgbClr val="FFFFFF"/>
                </a:solidFill>
              </a:rPr>
              <a:t>Characterize </a:t>
            </a:r>
            <a:r>
              <a:rPr lang="en" sz="1500" dirty="0">
                <a:solidFill>
                  <a:srgbClr val="FFFFFF"/>
                </a:solidFill>
              </a:rPr>
              <a:t>Navajo Sandstone Aquifer</a:t>
            </a:r>
          </a:p>
          <a:p>
            <a:pPr marL="457200" lvl="0" indent="0" rtl="0">
              <a:lnSpc>
                <a:spcPct val="100000"/>
              </a:lnSpc>
              <a:spcBef>
                <a:spcPts val="0"/>
              </a:spcBef>
              <a:buNone/>
            </a:pPr>
            <a:r>
              <a:rPr lang="en" sz="1500" dirty="0" smtClean="0">
                <a:solidFill>
                  <a:srgbClr val="FFFFFF"/>
                </a:solidFill>
              </a:rPr>
              <a:t>Characterize </a:t>
            </a:r>
            <a:r>
              <a:rPr lang="en" sz="1500" dirty="0">
                <a:solidFill>
                  <a:srgbClr val="FFFFFF"/>
                </a:solidFill>
              </a:rPr>
              <a:t>distribution system</a:t>
            </a:r>
          </a:p>
          <a:p>
            <a:pPr marL="457200" lvl="0" indent="0" rtl="0">
              <a:lnSpc>
                <a:spcPct val="100000"/>
              </a:lnSpc>
              <a:spcBef>
                <a:spcPts val="0"/>
              </a:spcBef>
              <a:buNone/>
            </a:pPr>
            <a:r>
              <a:rPr lang="en" sz="1500" dirty="0" smtClean="0">
                <a:solidFill>
                  <a:srgbClr val="FFFFFF"/>
                </a:solidFill>
              </a:rPr>
              <a:t>Develope </a:t>
            </a:r>
            <a:r>
              <a:rPr lang="en" sz="1500" dirty="0">
                <a:solidFill>
                  <a:srgbClr val="FFFFFF"/>
                </a:solidFill>
              </a:rPr>
              <a:t>scaled response for a 20 year projection</a:t>
            </a:r>
          </a:p>
        </p:txBody>
      </p:sp>
      <p:pic>
        <p:nvPicPr>
          <p:cNvPr id="63" name="Shape 63" descr="DRH Logo.png"/>
          <p:cNvPicPr preferRelativeResize="0"/>
          <p:nvPr/>
        </p:nvPicPr>
        <p:blipFill>
          <a:blip r:embed="rId4">
            <a:alphaModFix/>
          </a:blip>
          <a:stretch>
            <a:fillRect/>
          </a:stretch>
        </p:blipFill>
        <p:spPr>
          <a:xfrm>
            <a:off x="8520825" y="4545175"/>
            <a:ext cx="412600" cy="478253"/>
          </a:xfrm>
          <a:prstGeom prst="rect">
            <a:avLst/>
          </a:prstGeom>
          <a:noFill/>
          <a:ln>
            <a:noFill/>
          </a:ln>
        </p:spPr>
      </p:pic>
      <p:pic>
        <p:nvPicPr>
          <p:cNvPr id="64" name="Shape 64"/>
          <p:cNvPicPr preferRelativeResize="0"/>
          <p:nvPr/>
        </p:nvPicPr>
        <p:blipFill>
          <a:blip r:embed="rId5">
            <a:alphaModFix/>
          </a:blip>
          <a:stretch>
            <a:fillRect/>
          </a:stretch>
        </p:blipFill>
        <p:spPr>
          <a:xfrm>
            <a:off x="4008425" y="522300"/>
            <a:ext cx="2699025" cy="3914775"/>
          </a:xfrm>
          <a:prstGeom prst="rect">
            <a:avLst/>
          </a:prstGeom>
          <a:noFill/>
          <a:ln>
            <a:noFill/>
          </a:ln>
        </p:spPr>
      </p:pic>
      <p:pic>
        <p:nvPicPr>
          <p:cNvPr id="65" name="Shape 65"/>
          <p:cNvPicPr preferRelativeResize="0"/>
          <p:nvPr/>
        </p:nvPicPr>
        <p:blipFill>
          <a:blip r:embed="rId6">
            <a:alphaModFix/>
          </a:blip>
          <a:stretch>
            <a:fillRect/>
          </a:stretch>
        </p:blipFill>
        <p:spPr>
          <a:xfrm>
            <a:off x="6666075" y="522300"/>
            <a:ext cx="2406600" cy="3914775"/>
          </a:xfrm>
          <a:prstGeom prst="rect">
            <a:avLst/>
          </a:prstGeom>
          <a:noFill/>
          <a:ln w="9525" cap="flat" cmpd="sng">
            <a:solidFill>
              <a:srgbClr val="FF0000"/>
            </a:solidFill>
            <a:prstDash val="solid"/>
            <a:round/>
            <a:headEnd type="none" w="med" len="med"/>
            <a:tailEnd type="none" w="med" len="med"/>
          </a:ln>
        </p:spPr>
      </p:pic>
      <p:cxnSp>
        <p:nvCxnSpPr>
          <p:cNvPr id="66" name="Shape 66"/>
          <p:cNvCxnSpPr/>
          <p:nvPr/>
        </p:nvCxnSpPr>
        <p:spPr>
          <a:xfrm rot="10800000" flipH="1">
            <a:off x="6665175" y="2224500"/>
            <a:ext cx="2408400" cy="5700"/>
          </a:xfrm>
          <a:prstGeom prst="straightConnector1">
            <a:avLst/>
          </a:prstGeom>
          <a:noFill/>
          <a:ln w="28575" cap="flat" cmpd="sng">
            <a:solidFill>
              <a:srgbClr val="980000"/>
            </a:solidFill>
            <a:prstDash val="dash"/>
            <a:round/>
            <a:headEnd type="none" w="lg" len="lg"/>
            <a:tailEnd type="none" w="lg" len="lg"/>
          </a:ln>
        </p:spPr>
      </p:cxnSp>
      <p:sp>
        <p:nvSpPr>
          <p:cNvPr id="67" name="Shape 67"/>
          <p:cNvSpPr txBox="1"/>
          <p:nvPr/>
        </p:nvSpPr>
        <p:spPr>
          <a:xfrm>
            <a:off x="6675925" y="1442625"/>
            <a:ext cx="1132500" cy="302400"/>
          </a:xfrm>
          <a:prstGeom prst="rect">
            <a:avLst/>
          </a:prstGeom>
          <a:noFill/>
          <a:ln>
            <a:noFill/>
          </a:ln>
        </p:spPr>
        <p:txBody>
          <a:bodyPr wrap="square" lIns="91425" tIns="91425" rIns="91425" bIns="91425" anchor="t" anchorCtr="0">
            <a:noAutofit/>
          </a:bodyPr>
          <a:lstStyle/>
          <a:p>
            <a:pPr lvl="0">
              <a:spcBef>
                <a:spcPts val="0"/>
              </a:spcBef>
              <a:buNone/>
            </a:pPr>
            <a:r>
              <a:rPr lang="en" sz="1500" b="1">
                <a:solidFill>
                  <a:srgbClr val="00FFFF"/>
                </a:solidFill>
              </a:rPr>
              <a:t>Kanab, UT</a:t>
            </a:r>
          </a:p>
        </p:txBody>
      </p:sp>
      <p:sp>
        <p:nvSpPr>
          <p:cNvPr id="68" name="Shape 68"/>
          <p:cNvSpPr txBox="1"/>
          <p:nvPr/>
        </p:nvSpPr>
        <p:spPr>
          <a:xfrm>
            <a:off x="7684875" y="3411050"/>
            <a:ext cx="1449300" cy="302400"/>
          </a:xfrm>
          <a:prstGeom prst="rect">
            <a:avLst/>
          </a:prstGeom>
          <a:noFill/>
          <a:ln>
            <a:noFill/>
          </a:ln>
        </p:spPr>
        <p:txBody>
          <a:bodyPr wrap="square" lIns="91425" tIns="91425" rIns="91425" bIns="91425" anchor="t" anchorCtr="0">
            <a:noAutofit/>
          </a:bodyPr>
          <a:lstStyle/>
          <a:p>
            <a:pPr lvl="0">
              <a:spcBef>
                <a:spcPts val="0"/>
              </a:spcBef>
              <a:buNone/>
            </a:pPr>
            <a:r>
              <a:rPr lang="en" sz="1500" b="1">
                <a:solidFill>
                  <a:srgbClr val="00FFFF"/>
                </a:solidFill>
              </a:rPr>
              <a:t>Fredonia, AZ</a:t>
            </a:r>
          </a:p>
        </p:txBody>
      </p:sp>
      <p:sp>
        <p:nvSpPr>
          <p:cNvPr id="69" name="Shape 69"/>
          <p:cNvSpPr/>
          <p:nvPr/>
        </p:nvSpPr>
        <p:spPr>
          <a:xfrm>
            <a:off x="4805050" y="633650"/>
            <a:ext cx="412500" cy="453000"/>
          </a:xfrm>
          <a:prstGeom prst="rect">
            <a:avLst/>
          </a:prstGeom>
          <a:noFill/>
          <a:ln w="952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cxnSp>
        <p:nvCxnSpPr>
          <p:cNvPr id="70" name="Shape 70"/>
          <p:cNvCxnSpPr/>
          <p:nvPr/>
        </p:nvCxnSpPr>
        <p:spPr>
          <a:xfrm>
            <a:off x="5210900" y="1065100"/>
            <a:ext cx="1449300" cy="3377400"/>
          </a:xfrm>
          <a:prstGeom prst="straightConnector1">
            <a:avLst/>
          </a:prstGeom>
          <a:noFill/>
          <a:ln w="9525" cap="flat" cmpd="sng">
            <a:solidFill>
              <a:srgbClr val="FF0000"/>
            </a:solidFill>
            <a:prstDash val="solid"/>
            <a:round/>
            <a:headEnd type="none" w="lg" len="lg"/>
            <a:tailEnd type="none" w="lg" len="lg"/>
          </a:ln>
        </p:spPr>
      </p:cxnSp>
      <p:cxnSp>
        <p:nvCxnSpPr>
          <p:cNvPr id="71" name="Shape 71"/>
          <p:cNvCxnSpPr/>
          <p:nvPr/>
        </p:nvCxnSpPr>
        <p:spPr>
          <a:xfrm rot="10800000" flipH="1">
            <a:off x="5231725" y="512325"/>
            <a:ext cx="1421700" cy="132300"/>
          </a:xfrm>
          <a:prstGeom prst="straightConnector1">
            <a:avLst/>
          </a:prstGeom>
          <a:noFill/>
          <a:ln w="9525" cap="flat" cmpd="sng">
            <a:solidFill>
              <a:srgbClr val="FF0000"/>
            </a:solidFill>
            <a:prstDash val="solid"/>
            <a:round/>
            <a:headEnd type="none" w="lg" len="lg"/>
            <a:tailEnd type="none" w="lg" len="lg"/>
          </a:ln>
        </p:spPr>
      </p:cxnSp>
      <p:sp>
        <p:nvSpPr>
          <p:cNvPr id="72" name="Shape 72"/>
          <p:cNvSpPr txBox="1"/>
          <p:nvPr/>
        </p:nvSpPr>
        <p:spPr>
          <a:xfrm>
            <a:off x="3907575" y="4398700"/>
            <a:ext cx="3443700" cy="378300"/>
          </a:xfrm>
          <a:prstGeom prst="rect">
            <a:avLst/>
          </a:prstGeom>
          <a:noFill/>
          <a:ln>
            <a:noFill/>
          </a:ln>
        </p:spPr>
        <p:txBody>
          <a:bodyPr wrap="square" lIns="91425" tIns="91425" rIns="91425" bIns="91425" anchor="t" anchorCtr="0">
            <a:noAutofit/>
          </a:bodyPr>
          <a:lstStyle/>
          <a:p>
            <a:pPr lvl="0" rtl="0">
              <a:spcBef>
                <a:spcPts val="0"/>
              </a:spcBef>
              <a:buNone/>
            </a:pPr>
            <a:r>
              <a:rPr lang="en" sz="1000" dirty="0">
                <a:solidFill>
                  <a:srgbClr val="FFFFFF"/>
                </a:solidFill>
              </a:rPr>
              <a:t>Figure 1: Arizona Map [1]</a:t>
            </a:r>
          </a:p>
        </p:txBody>
      </p:sp>
      <p:sp>
        <p:nvSpPr>
          <p:cNvPr id="73" name="Shape 73"/>
          <p:cNvSpPr txBox="1"/>
          <p:nvPr/>
        </p:nvSpPr>
        <p:spPr>
          <a:xfrm>
            <a:off x="6588150" y="4407757"/>
            <a:ext cx="3443700" cy="378300"/>
          </a:xfrm>
          <a:prstGeom prst="rect">
            <a:avLst/>
          </a:prstGeom>
          <a:noFill/>
          <a:ln>
            <a:noFill/>
          </a:ln>
        </p:spPr>
        <p:txBody>
          <a:bodyPr wrap="square" lIns="91425" tIns="91425" rIns="91425" bIns="91425" anchor="t" anchorCtr="0">
            <a:noAutofit/>
          </a:bodyPr>
          <a:lstStyle/>
          <a:p>
            <a:pPr lvl="0" rtl="0">
              <a:spcBef>
                <a:spcPts val="0"/>
              </a:spcBef>
              <a:buNone/>
            </a:pPr>
            <a:r>
              <a:rPr lang="en" sz="1000" dirty="0">
                <a:solidFill>
                  <a:srgbClr val="FFFFFF"/>
                </a:solidFill>
              </a:rPr>
              <a:t>Figure 2: Aerial Map of </a:t>
            </a:r>
            <a:endParaRPr lang="en" sz="1000" dirty="0" smtClean="0">
              <a:solidFill>
                <a:srgbClr val="FFFFFF"/>
              </a:solidFill>
            </a:endParaRPr>
          </a:p>
          <a:p>
            <a:pPr lvl="0" rtl="0">
              <a:spcBef>
                <a:spcPts val="0"/>
              </a:spcBef>
              <a:buNone/>
            </a:pPr>
            <a:r>
              <a:rPr lang="en" sz="1000" dirty="0" smtClean="0">
                <a:solidFill>
                  <a:srgbClr val="FFFFFF"/>
                </a:solidFill>
              </a:rPr>
              <a:t>Fredonia </a:t>
            </a:r>
            <a:r>
              <a:rPr lang="en" sz="1000" dirty="0">
                <a:solidFill>
                  <a:srgbClr val="FFFFFF"/>
                </a:solidFill>
              </a:rPr>
              <a:t>[1]</a:t>
            </a:r>
          </a:p>
        </p:txBody>
      </p:sp>
      <p:sp>
        <p:nvSpPr>
          <p:cNvPr id="74" name="Shape 74"/>
          <p:cNvSpPr txBox="1"/>
          <p:nvPr/>
        </p:nvSpPr>
        <p:spPr>
          <a:xfrm>
            <a:off x="7912375" y="4777000"/>
            <a:ext cx="927000" cy="366600"/>
          </a:xfrm>
          <a:prstGeom prst="rect">
            <a:avLst/>
          </a:prstGeom>
          <a:noFill/>
          <a:ln>
            <a:noFill/>
          </a:ln>
        </p:spPr>
        <p:txBody>
          <a:bodyPr wrap="square" lIns="91425" tIns="91425" rIns="91425" bIns="91425" anchor="t" anchorCtr="0">
            <a:noAutofit/>
          </a:bodyPr>
          <a:lstStyle/>
          <a:p>
            <a:pPr lvl="0">
              <a:spcBef>
                <a:spcPts val="0"/>
              </a:spcBef>
              <a:buNone/>
            </a:pPr>
            <a:r>
              <a:rPr lang="en" sz="1800">
                <a:solidFill>
                  <a:srgbClr val="FF9900"/>
                </a:solidFill>
                <a:latin typeface="Calibri"/>
                <a:ea typeface="Calibri"/>
                <a:cs typeface="Calibri"/>
                <a:sym typeface="Calibri"/>
              </a:rPr>
              <a:t>Aziz, 1</a:t>
            </a:r>
          </a:p>
        </p:txBody>
      </p:sp>
      <p:sp>
        <p:nvSpPr>
          <p:cNvPr id="75" name="Shape 75"/>
          <p:cNvSpPr/>
          <p:nvPr/>
        </p:nvSpPr>
        <p:spPr>
          <a:xfrm>
            <a:off x="6986025" y="1745025"/>
            <a:ext cx="656400" cy="171300"/>
          </a:xfrm>
          <a:prstGeom prst="righ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6" name="Shape 76"/>
          <p:cNvSpPr/>
          <p:nvPr/>
        </p:nvSpPr>
        <p:spPr>
          <a:xfrm>
            <a:off x="7981800" y="3713450"/>
            <a:ext cx="656400" cy="171300"/>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
        <p:cNvGrpSpPr/>
        <p:nvPr/>
      </p:nvGrpSpPr>
      <p:grpSpPr>
        <a:xfrm>
          <a:off x="0" y="0"/>
          <a:ext cx="0" cy="0"/>
          <a:chOff x="0" y="0"/>
          <a:chExt cx="0" cy="0"/>
        </a:xfrm>
      </p:grpSpPr>
      <p:sp>
        <p:nvSpPr>
          <p:cNvPr id="81" name="Shape 81"/>
          <p:cNvSpPr/>
          <p:nvPr/>
        </p:nvSpPr>
        <p:spPr>
          <a:xfrm>
            <a:off x="5192950" y="86550"/>
            <a:ext cx="3844800" cy="4209900"/>
          </a:xfrm>
          <a:prstGeom prst="rect">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2" name="Shape 82"/>
          <p:cNvSpPr txBox="1">
            <a:spLocks noGrp="1"/>
          </p:cNvSpPr>
          <p:nvPr>
            <p:ph type="title"/>
          </p:nvPr>
        </p:nvSpPr>
        <p:spPr>
          <a:xfrm>
            <a:off x="311700" y="140225"/>
            <a:ext cx="4671000" cy="572700"/>
          </a:xfrm>
          <a:prstGeom prst="rect">
            <a:avLst/>
          </a:prstGeom>
        </p:spPr>
        <p:txBody>
          <a:bodyPr wrap="square" lIns="91425" tIns="91425" rIns="91425" bIns="91425" anchor="t" anchorCtr="0">
            <a:noAutofit/>
          </a:bodyPr>
          <a:lstStyle/>
          <a:p>
            <a:pPr lvl="0" rtl="0">
              <a:spcBef>
                <a:spcPts val="0"/>
              </a:spcBef>
              <a:buNone/>
            </a:pPr>
            <a:r>
              <a:rPr lang="en" b="1">
                <a:solidFill>
                  <a:srgbClr val="FF9900"/>
                </a:solidFill>
              </a:rPr>
              <a:t>Aquifer Characterization</a:t>
            </a:r>
          </a:p>
        </p:txBody>
      </p:sp>
      <p:sp>
        <p:nvSpPr>
          <p:cNvPr id="83" name="Shape 83"/>
          <p:cNvSpPr txBox="1">
            <a:spLocks noGrp="1"/>
          </p:cNvSpPr>
          <p:nvPr>
            <p:ph type="body" idx="1"/>
          </p:nvPr>
        </p:nvSpPr>
        <p:spPr>
          <a:xfrm>
            <a:off x="311700" y="712925"/>
            <a:ext cx="7440600" cy="4403700"/>
          </a:xfrm>
          <a:prstGeom prst="rect">
            <a:avLst/>
          </a:prstGeom>
        </p:spPr>
        <p:txBody>
          <a:bodyPr wrap="square" lIns="91425" tIns="91425" rIns="91425" bIns="91425" anchor="t" anchorCtr="0">
            <a:noAutofit/>
          </a:bodyPr>
          <a:lstStyle/>
          <a:p>
            <a:pPr lvl="0" rtl="0">
              <a:lnSpc>
                <a:spcPct val="100000"/>
              </a:lnSpc>
              <a:spcBef>
                <a:spcPts val="0"/>
              </a:spcBef>
              <a:buNone/>
            </a:pPr>
            <a:r>
              <a:rPr lang="en" sz="1500" dirty="0" smtClean="0">
                <a:solidFill>
                  <a:srgbClr val="FFFFFF"/>
                </a:solidFill>
              </a:rPr>
              <a:t>-</a:t>
            </a:r>
            <a:r>
              <a:rPr lang="en" sz="1500" u="sng" dirty="0">
                <a:solidFill>
                  <a:srgbClr val="FFFFFF"/>
                </a:solidFill>
              </a:rPr>
              <a:t>Elevation</a:t>
            </a:r>
          </a:p>
          <a:p>
            <a:pPr marL="457200" lvl="0" indent="0" rtl="0">
              <a:lnSpc>
                <a:spcPct val="100000"/>
              </a:lnSpc>
              <a:spcBef>
                <a:spcPts val="0"/>
              </a:spcBef>
              <a:buNone/>
            </a:pPr>
            <a:r>
              <a:rPr lang="en" sz="1500" dirty="0">
                <a:solidFill>
                  <a:srgbClr val="FFFFFF"/>
                </a:solidFill>
              </a:rPr>
              <a:t>Between 5,500 ft and 6,300 ft </a:t>
            </a:r>
          </a:p>
          <a:p>
            <a:pPr lvl="0" rtl="0">
              <a:lnSpc>
                <a:spcPct val="100000"/>
              </a:lnSpc>
              <a:spcBef>
                <a:spcPts val="0"/>
              </a:spcBef>
              <a:buNone/>
            </a:pPr>
            <a:r>
              <a:rPr lang="en" sz="1500" dirty="0">
                <a:solidFill>
                  <a:srgbClr val="FFFFFF"/>
                </a:solidFill>
              </a:rPr>
              <a:t>-</a:t>
            </a:r>
            <a:r>
              <a:rPr lang="en" sz="1500" u="sng" dirty="0">
                <a:solidFill>
                  <a:srgbClr val="FFFFFF"/>
                </a:solidFill>
              </a:rPr>
              <a:t>Two Layers </a:t>
            </a:r>
          </a:p>
          <a:p>
            <a:pPr marL="457200" lvl="0" indent="0" rtl="0">
              <a:lnSpc>
                <a:spcPct val="100000"/>
              </a:lnSpc>
              <a:spcBef>
                <a:spcPts val="0"/>
              </a:spcBef>
              <a:buNone/>
            </a:pPr>
            <a:r>
              <a:rPr lang="en" sz="1500" dirty="0">
                <a:solidFill>
                  <a:srgbClr val="FFFFFF"/>
                </a:solidFill>
              </a:rPr>
              <a:t>Upper Navajo Sandstone: 6,000 ft  to 6,300 ft </a:t>
            </a:r>
          </a:p>
          <a:p>
            <a:pPr marL="457200" lvl="0" indent="0" rtl="0">
              <a:lnSpc>
                <a:spcPct val="100000"/>
              </a:lnSpc>
              <a:spcBef>
                <a:spcPts val="0"/>
              </a:spcBef>
              <a:buNone/>
            </a:pPr>
            <a:r>
              <a:rPr lang="en" sz="1500" dirty="0">
                <a:solidFill>
                  <a:srgbClr val="FFFFFF"/>
                </a:solidFill>
              </a:rPr>
              <a:t>Lower Navajo Sandstone: </a:t>
            </a:r>
            <a:r>
              <a:rPr lang="en" sz="1500" dirty="0">
                <a:solidFill>
                  <a:schemeClr val="lt1"/>
                </a:solidFill>
              </a:rPr>
              <a:t>5,500 ft to 6,000 ft</a:t>
            </a:r>
          </a:p>
          <a:p>
            <a:pPr lvl="0" rtl="0">
              <a:lnSpc>
                <a:spcPct val="100000"/>
              </a:lnSpc>
              <a:spcBef>
                <a:spcPts val="0"/>
              </a:spcBef>
              <a:buNone/>
            </a:pPr>
            <a:r>
              <a:rPr lang="en" sz="1500" dirty="0">
                <a:solidFill>
                  <a:srgbClr val="FFFFFF"/>
                </a:solidFill>
              </a:rPr>
              <a:t>-</a:t>
            </a:r>
            <a:r>
              <a:rPr lang="en" sz="1500" u="sng" dirty="0">
                <a:solidFill>
                  <a:srgbClr val="FFFFFF"/>
                </a:solidFill>
              </a:rPr>
              <a:t>Saturated Thickness </a:t>
            </a:r>
          </a:p>
          <a:p>
            <a:pPr marL="457200" lvl="0" indent="0" rtl="0">
              <a:lnSpc>
                <a:spcPct val="100000"/>
              </a:lnSpc>
              <a:spcBef>
                <a:spcPts val="0"/>
              </a:spcBef>
              <a:buNone/>
            </a:pPr>
            <a:r>
              <a:rPr lang="en" sz="1500" dirty="0" smtClean="0">
                <a:solidFill>
                  <a:srgbClr val="FFFFFF"/>
                </a:solidFill>
              </a:rPr>
              <a:t>450 </a:t>
            </a:r>
            <a:r>
              <a:rPr lang="en" sz="1500" dirty="0">
                <a:solidFill>
                  <a:srgbClr val="FFFFFF"/>
                </a:solidFill>
              </a:rPr>
              <a:t>ft, with partially saturated characteristic</a:t>
            </a:r>
          </a:p>
          <a:p>
            <a:pPr lvl="0" rtl="0">
              <a:lnSpc>
                <a:spcPct val="100000"/>
              </a:lnSpc>
              <a:spcBef>
                <a:spcPts val="0"/>
              </a:spcBef>
              <a:buNone/>
            </a:pPr>
            <a:r>
              <a:rPr lang="en" sz="1500" dirty="0">
                <a:solidFill>
                  <a:schemeClr val="lt1"/>
                </a:solidFill>
              </a:rPr>
              <a:t>-</a:t>
            </a:r>
            <a:r>
              <a:rPr lang="en" sz="1500" u="sng" dirty="0">
                <a:solidFill>
                  <a:schemeClr val="lt1"/>
                </a:solidFill>
              </a:rPr>
              <a:t>Hydraulic Conductivity</a:t>
            </a:r>
            <a:r>
              <a:rPr lang="en" sz="1500" dirty="0">
                <a:solidFill>
                  <a:schemeClr val="lt1"/>
                </a:solidFill>
              </a:rPr>
              <a:t> </a:t>
            </a:r>
          </a:p>
          <a:p>
            <a:pPr marL="457200" lvl="0" indent="-69850" rtl="0">
              <a:lnSpc>
                <a:spcPct val="100000"/>
              </a:lnSpc>
              <a:spcBef>
                <a:spcPts val="0"/>
              </a:spcBef>
              <a:buClr>
                <a:srgbClr val="000000"/>
              </a:buClr>
              <a:buSzPts val="1100"/>
              <a:buFont typeface="Arial"/>
              <a:buNone/>
            </a:pPr>
            <a:r>
              <a:rPr lang="en" sz="1500" dirty="0">
                <a:solidFill>
                  <a:schemeClr val="lt1"/>
                </a:solidFill>
              </a:rPr>
              <a:t> Approximately 4.2 X 10</a:t>
            </a:r>
            <a:r>
              <a:rPr lang="en" sz="1500" baseline="30000" dirty="0">
                <a:solidFill>
                  <a:schemeClr val="lt1"/>
                </a:solidFill>
              </a:rPr>
              <a:t>-6 </a:t>
            </a:r>
            <a:r>
              <a:rPr lang="en" sz="1500" dirty="0">
                <a:solidFill>
                  <a:schemeClr val="lt1"/>
                </a:solidFill>
              </a:rPr>
              <a:t>ft/s</a:t>
            </a:r>
          </a:p>
        </p:txBody>
      </p:sp>
      <p:pic>
        <p:nvPicPr>
          <p:cNvPr id="84" name="Shape 84" descr="DRH Logo.png"/>
          <p:cNvPicPr preferRelativeResize="0"/>
          <p:nvPr/>
        </p:nvPicPr>
        <p:blipFill>
          <a:blip r:embed="rId4">
            <a:alphaModFix/>
          </a:blip>
          <a:stretch>
            <a:fillRect/>
          </a:stretch>
        </p:blipFill>
        <p:spPr>
          <a:xfrm>
            <a:off x="8338199" y="4349675"/>
            <a:ext cx="494105" cy="572700"/>
          </a:xfrm>
          <a:prstGeom prst="rect">
            <a:avLst/>
          </a:prstGeom>
          <a:noFill/>
          <a:ln>
            <a:noFill/>
          </a:ln>
        </p:spPr>
      </p:pic>
      <p:sp>
        <p:nvSpPr>
          <p:cNvPr id="85" name="Shape 85"/>
          <p:cNvSpPr txBox="1"/>
          <p:nvPr/>
        </p:nvSpPr>
        <p:spPr>
          <a:xfrm>
            <a:off x="7486425" y="4629650"/>
            <a:ext cx="993000" cy="572700"/>
          </a:xfrm>
          <a:prstGeom prst="rect">
            <a:avLst/>
          </a:prstGeom>
          <a:noFill/>
          <a:ln>
            <a:noFill/>
          </a:ln>
        </p:spPr>
        <p:txBody>
          <a:bodyPr wrap="square" lIns="91425" tIns="91425" rIns="91425" bIns="91425" anchor="ctr" anchorCtr="0">
            <a:noAutofit/>
          </a:bodyPr>
          <a:lstStyle/>
          <a:p>
            <a:pPr lvl="0" rtl="0">
              <a:spcBef>
                <a:spcPts val="0"/>
              </a:spcBef>
              <a:buNone/>
            </a:pPr>
            <a:r>
              <a:rPr lang="en" sz="1800">
                <a:solidFill>
                  <a:srgbClr val="FF9900"/>
                </a:solidFill>
                <a:latin typeface="Calibri"/>
                <a:ea typeface="Calibri"/>
                <a:cs typeface="Calibri"/>
                <a:sym typeface="Calibri"/>
              </a:rPr>
              <a:t>Abdul, 2</a:t>
            </a:r>
          </a:p>
        </p:txBody>
      </p:sp>
      <p:pic>
        <p:nvPicPr>
          <p:cNvPr id="86" name="Shape 86"/>
          <p:cNvPicPr preferRelativeResize="0"/>
          <p:nvPr/>
        </p:nvPicPr>
        <p:blipFill>
          <a:blip r:embed="rId5">
            <a:alphaModFix/>
          </a:blip>
          <a:stretch>
            <a:fillRect/>
          </a:stretch>
        </p:blipFill>
        <p:spPr>
          <a:xfrm>
            <a:off x="5192875" y="86488"/>
            <a:ext cx="3844950" cy="4210023"/>
          </a:xfrm>
          <a:prstGeom prst="rect">
            <a:avLst/>
          </a:prstGeom>
          <a:noFill/>
          <a:ln w="19050" cap="flat" cmpd="sng">
            <a:solidFill>
              <a:srgbClr val="000000"/>
            </a:solidFill>
            <a:prstDash val="solid"/>
            <a:round/>
            <a:headEnd type="none" w="med" len="med"/>
            <a:tailEnd type="none" w="med" len="med"/>
          </a:ln>
        </p:spPr>
      </p:pic>
      <p:sp>
        <p:nvSpPr>
          <p:cNvPr id="87" name="Shape 87"/>
          <p:cNvSpPr txBox="1"/>
          <p:nvPr/>
        </p:nvSpPr>
        <p:spPr>
          <a:xfrm>
            <a:off x="5073600" y="4218100"/>
            <a:ext cx="2794200" cy="375000"/>
          </a:xfrm>
          <a:prstGeom prst="rect">
            <a:avLst/>
          </a:prstGeom>
          <a:noFill/>
          <a:ln>
            <a:noFill/>
          </a:ln>
        </p:spPr>
        <p:txBody>
          <a:bodyPr wrap="square" lIns="91425" tIns="91425" rIns="91425" bIns="91425" anchor="ctr" anchorCtr="0">
            <a:noAutofit/>
          </a:bodyPr>
          <a:lstStyle/>
          <a:p>
            <a:pPr lvl="0" rtl="0">
              <a:spcBef>
                <a:spcPts val="0"/>
              </a:spcBef>
              <a:buNone/>
            </a:pPr>
            <a:r>
              <a:rPr lang="en" sz="1000" dirty="0">
                <a:solidFill>
                  <a:schemeClr val="lt1"/>
                </a:solidFill>
              </a:rPr>
              <a:t>Figure 3: Navajo Sandstone Aquifer Layers [2]</a:t>
            </a:r>
          </a:p>
        </p:txBody>
      </p:sp>
      <p:sp>
        <p:nvSpPr>
          <p:cNvPr id="88" name="Shape 88"/>
          <p:cNvSpPr txBox="1"/>
          <p:nvPr/>
        </p:nvSpPr>
        <p:spPr>
          <a:xfrm>
            <a:off x="8090200" y="1184950"/>
            <a:ext cx="1088100" cy="321600"/>
          </a:xfrm>
          <a:prstGeom prst="rect">
            <a:avLst/>
          </a:prstGeom>
          <a:noFill/>
          <a:ln>
            <a:noFill/>
          </a:ln>
        </p:spPr>
        <p:txBody>
          <a:bodyPr wrap="square" lIns="91425" tIns="91425" rIns="91425" bIns="91425" anchor="t" anchorCtr="0">
            <a:noAutofit/>
          </a:bodyPr>
          <a:lstStyle/>
          <a:p>
            <a:pPr lvl="0">
              <a:spcBef>
                <a:spcPts val="0"/>
              </a:spcBef>
              <a:buNone/>
            </a:pPr>
            <a:r>
              <a:rPr lang="en"/>
              <a:t>Upper Navajo</a:t>
            </a:r>
          </a:p>
        </p:txBody>
      </p:sp>
      <p:sp>
        <p:nvSpPr>
          <p:cNvPr id="89" name="Shape 89"/>
          <p:cNvSpPr txBox="1"/>
          <p:nvPr/>
        </p:nvSpPr>
        <p:spPr>
          <a:xfrm>
            <a:off x="8090200" y="1881375"/>
            <a:ext cx="1088100" cy="321600"/>
          </a:xfrm>
          <a:prstGeom prst="rect">
            <a:avLst/>
          </a:prstGeom>
          <a:noFill/>
          <a:ln>
            <a:noFill/>
          </a:ln>
        </p:spPr>
        <p:txBody>
          <a:bodyPr wrap="square" lIns="91425" tIns="91425" rIns="91425" bIns="91425" anchor="t" anchorCtr="0">
            <a:noAutofit/>
          </a:bodyPr>
          <a:lstStyle/>
          <a:p>
            <a:pPr lvl="0">
              <a:spcBef>
                <a:spcPts val="0"/>
              </a:spcBef>
              <a:buNone/>
            </a:pPr>
            <a:r>
              <a:rPr lang="en"/>
              <a:t>Lower</a:t>
            </a:r>
          </a:p>
          <a:p>
            <a:pPr lvl="0" rtl="0">
              <a:spcBef>
                <a:spcPts val="0"/>
              </a:spcBef>
              <a:buNone/>
            </a:pPr>
            <a:r>
              <a:rPr lang="en"/>
              <a:t>Navajo</a:t>
            </a:r>
          </a:p>
        </p:txBody>
      </p:sp>
      <p:sp>
        <p:nvSpPr>
          <p:cNvPr id="90" name="Shape 90"/>
          <p:cNvSpPr/>
          <p:nvPr/>
        </p:nvSpPr>
        <p:spPr>
          <a:xfrm>
            <a:off x="5251350" y="2534675"/>
            <a:ext cx="1435800" cy="1686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91" name="Shape 91"/>
          <p:cNvSpPr txBox="1"/>
          <p:nvPr/>
        </p:nvSpPr>
        <p:spPr>
          <a:xfrm>
            <a:off x="5251350" y="2482775"/>
            <a:ext cx="1589100" cy="424800"/>
          </a:xfrm>
          <a:prstGeom prst="rect">
            <a:avLst/>
          </a:prstGeom>
          <a:noFill/>
          <a:ln>
            <a:noFill/>
          </a:ln>
        </p:spPr>
        <p:txBody>
          <a:bodyPr wrap="square" lIns="91425" tIns="91425" rIns="91425" bIns="91425" anchor="t" anchorCtr="0">
            <a:noAutofit/>
          </a:bodyPr>
          <a:lstStyle/>
          <a:p>
            <a:pPr lvl="0">
              <a:spcBef>
                <a:spcPts val="0"/>
              </a:spcBef>
              <a:buNone/>
            </a:pPr>
            <a:r>
              <a:rPr lang="en" sz="1100"/>
              <a:t>Kayenta Formation</a:t>
            </a:r>
          </a:p>
        </p:txBody>
      </p:sp>
      <p:sp>
        <p:nvSpPr>
          <p:cNvPr id="92" name="Shape 92"/>
          <p:cNvSpPr/>
          <p:nvPr/>
        </p:nvSpPr>
        <p:spPr>
          <a:xfrm>
            <a:off x="5206050" y="285625"/>
            <a:ext cx="1435800" cy="25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93" name="Shape 93"/>
          <p:cNvSpPr/>
          <p:nvPr/>
        </p:nvSpPr>
        <p:spPr>
          <a:xfrm>
            <a:off x="5206050" y="712925"/>
            <a:ext cx="1435800" cy="1686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94" name="Shape 94"/>
          <p:cNvSpPr/>
          <p:nvPr/>
        </p:nvSpPr>
        <p:spPr>
          <a:xfrm>
            <a:off x="5251350" y="970725"/>
            <a:ext cx="1732500" cy="1218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95" name="Shape 95"/>
          <p:cNvSpPr/>
          <p:nvPr/>
        </p:nvSpPr>
        <p:spPr>
          <a:xfrm>
            <a:off x="5251350" y="1135025"/>
            <a:ext cx="1435800" cy="2154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96" name="Shape 96"/>
          <p:cNvSpPr txBox="1"/>
          <p:nvPr/>
        </p:nvSpPr>
        <p:spPr>
          <a:xfrm>
            <a:off x="5251350" y="140225"/>
            <a:ext cx="1435800" cy="321600"/>
          </a:xfrm>
          <a:prstGeom prst="rect">
            <a:avLst/>
          </a:prstGeom>
          <a:noFill/>
          <a:ln>
            <a:noFill/>
          </a:ln>
        </p:spPr>
        <p:txBody>
          <a:bodyPr wrap="square" lIns="91425" tIns="91425" rIns="91425" bIns="91425" anchor="t" anchorCtr="0">
            <a:noAutofit/>
          </a:bodyPr>
          <a:lstStyle/>
          <a:p>
            <a:pPr lvl="0" rtl="0">
              <a:spcBef>
                <a:spcPts val="0"/>
              </a:spcBef>
              <a:buNone/>
            </a:pPr>
            <a:r>
              <a:rPr lang="en" sz="1100"/>
              <a:t>Dakota Formation</a:t>
            </a:r>
          </a:p>
        </p:txBody>
      </p:sp>
      <p:sp>
        <p:nvSpPr>
          <p:cNvPr id="97" name="Shape 97"/>
          <p:cNvSpPr txBox="1"/>
          <p:nvPr/>
        </p:nvSpPr>
        <p:spPr>
          <a:xfrm>
            <a:off x="5251350" y="606350"/>
            <a:ext cx="1589100" cy="424800"/>
          </a:xfrm>
          <a:prstGeom prst="rect">
            <a:avLst/>
          </a:prstGeom>
          <a:noFill/>
          <a:ln>
            <a:noFill/>
          </a:ln>
        </p:spPr>
        <p:txBody>
          <a:bodyPr wrap="square" lIns="91425" tIns="91425" rIns="91425" bIns="91425" anchor="t" anchorCtr="0">
            <a:noAutofit/>
          </a:bodyPr>
          <a:lstStyle/>
          <a:p>
            <a:pPr lvl="0" rtl="0">
              <a:spcBef>
                <a:spcPts val="0"/>
              </a:spcBef>
              <a:buNone/>
            </a:pPr>
            <a:r>
              <a:rPr lang="en" sz="1100"/>
              <a:t>Carmel Formation</a:t>
            </a:r>
          </a:p>
        </p:txBody>
      </p:sp>
      <p:sp>
        <p:nvSpPr>
          <p:cNvPr id="98" name="Shape 98"/>
          <p:cNvSpPr txBox="1"/>
          <p:nvPr/>
        </p:nvSpPr>
        <p:spPr>
          <a:xfrm>
            <a:off x="5251350" y="881525"/>
            <a:ext cx="1996500" cy="253500"/>
          </a:xfrm>
          <a:prstGeom prst="rect">
            <a:avLst/>
          </a:prstGeom>
          <a:noFill/>
          <a:ln>
            <a:noFill/>
          </a:ln>
        </p:spPr>
        <p:txBody>
          <a:bodyPr wrap="square" lIns="91425" tIns="91425" rIns="91425" bIns="91425" anchor="t" anchorCtr="0">
            <a:noAutofit/>
          </a:bodyPr>
          <a:lstStyle/>
          <a:p>
            <a:pPr lvl="0" rtl="0">
              <a:spcBef>
                <a:spcPts val="0"/>
              </a:spcBef>
              <a:buNone/>
            </a:pPr>
            <a:r>
              <a:rPr lang="en" sz="1000"/>
              <a:t>Temple Cap Formation</a:t>
            </a:r>
          </a:p>
        </p:txBody>
      </p:sp>
      <p:sp>
        <p:nvSpPr>
          <p:cNvPr id="99" name="Shape 99"/>
          <p:cNvSpPr txBox="1"/>
          <p:nvPr/>
        </p:nvSpPr>
        <p:spPr>
          <a:xfrm>
            <a:off x="5281350" y="1495700"/>
            <a:ext cx="2132700" cy="424800"/>
          </a:xfrm>
          <a:prstGeom prst="rect">
            <a:avLst/>
          </a:prstGeom>
          <a:noFill/>
          <a:ln>
            <a:noFill/>
          </a:ln>
        </p:spPr>
        <p:txBody>
          <a:bodyPr wrap="square" lIns="91425" tIns="91425" rIns="91425" bIns="91425" anchor="t" anchorCtr="0">
            <a:noAutofit/>
          </a:bodyPr>
          <a:lstStyle/>
          <a:p>
            <a:pPr lvl="0" rtl="0">
              <a:spcBef>
                <a:spcPts val="0"/>
              </a:spcBef>
              <a:buNone/>
            </a:pPr>
            <a:r>
              <a:rPr lang="en" sz="1100"/>
              <a:t>Navajo Sandstone Formation</a:t>
            </a:r>
          </a:p>
        </p:txBody>
      </p:sp>
      <p:sp>
        <p:nvSpPr>
          <p:cNvPr id="100" name="Shape 100"/>
          <p:cNvSpPr/>
          <p:nvPr/>
        </p:nvSpPr>
        <p:spPr>
          <a:xfrm>
            <a:off x="5251350" y="2853875"/>
            <a:ext cx="1484100" cy="1218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101" name="Shape 101"/>
          <p:cNvSpPr txBox="1"/>
          <p:nvPr/>
        </p:nvSpPr>
        <p:spPr>
          <a:xfrm>
            <a:off x="5251350" y="2794800"/>
            <a:ext cx="1589100" cy="321600"/>
          </a:xfrm>
          <a:prstGeom prst="rect">
            <a:avLst/>
          </a:prstGeom>
          <a:noFill/>
          <a:ln>
            <a:noFill/>
          </a:ln>
        </p:spPr>
        <p:txBody>
          <a:bodyPr wrap="square" lIns="91425" tIns="91425" rIns="91425" bIns="91425" anchor="ctr" anchorCtr="0">
            <a:noAutofit/>
          </a:bodyPr>
          <a:lstStyle/>
          <a:p>
            <a:pPr lvl="0" rtl="0">
              <a:spcBef>
                <a:spcPts val="0"/>
              </a:spcBef>
              <a:buNone/>
            </a:pPr>
            <a:r>
              <a:rPr lang="en" sz="1100">
                <a:solidFill>
                  <a:schemeClr val="dk1"/>
                </a:solidFill>
              </a:rPr>
              <a:t>Moenave Formation</a:t>
            </a:r>
          </a:p>
        </p:txBody>
      </p:sp>
      <p:sp>
        <p:nvSpPr>
          <p:cNvPr id="102" name="Shape 102"/>
          <p:cNvSpPr/>
          <p:nvPr/>
        </p:nvSpPr>
        <p:spPr>
          <a:xfrm>
            <a:off x="5251350" y="3084688"/>
            <a:ext cx="1435800" cy="1686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103" name="Shape 103"/>
          <p:cNvSpPr txBox="1"/>
          <p:nvPr/>
        </p:nvSpPr>
        <p:spPr>
          <a:xfrm>
            <a:off x="5251350" y="3078675"/>
            <a:ext cx="1435800" cy="321600"/>
          </a:xfrm>
          <a:prstGeom prst="rect">
            <a:avLst/>
          </a:prstGeom>
          <a:noFill/>
          <a:ln>
            <a:noFill/>
          </a:ln>
        </p:spPr>
        <p:txBody>
          <a:bodyPr wrap="square" lIns="91425" tIns="91425" rIns="91425" bIns="91425" anchor="ctr" anchorCtr="0">
            <a:noAutofit/>
          </a:bodyPr>
          <a:lstStyle/>
          <a:p>
            <a:pPr lvl="0" rtl="0">
              <a:spcBef>
                <a:spcPts val="0"/>
              </a:spcBef>
              <a:buNone/>
            </a:pPr>
            <a:r>
              <a:rPr lang="en" sz="1100">
                <a:solidFill>
                  <a:schemeClr val="dk1"/>
                </a:solidFill>
              </a:rPr>
              <a:t>Chinle Formation</a:t>
            </a:r>
          </a:p>
        </p:txBody>
      </p:sp>
      <p:sp>
        <p:nvSpPr>
          <p:cNvPr id="104" name="Shape 104"/>
          <p:cNvSpPr/>
          <p:nvPr/>
        </p:nvSpPr>
        <p:spPr>
          <a:xfrm>
            <a:off x="5206050" y="3584250"/>
            <a:ext cx="1589100" cy="25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105" name="Shape 105"/>
          <p:cNvSpPr txBox="1"/>
          <p:nvPr/>
        </p:nvSpPr>
        <p:spPr>
          <a:xfrm>
            <a:off x="5235750" y="3603300"/>
            <a:ext cx="1763700" cy="253500"/>
          </a:xfrm>
          <a:prstGeom prst="rect">
            <a:avLst/>
          </a:prstGeom>
          <a:noFill/>
          <a:ln>
            <a:noFill/>
          </a:ln>
        </p:spPr>
        <p:txBody>
          <a:bodyPr wrap="square" lIns="91425" tIns="91425" rIns="91425" bIns="91425" anchor="ctr" anchorCtr="0">
            <a:noAutofit/>
          </a:bodyPr>
          <a:lstStyle/>
          <a:p>
            <a:pPr lvl="0" rtl="0">
              <a:spcBef>
                <a:spcPts val="0"/>
              </a:spcBef>
              <a:buNone/>
            </a:pPr>
            <a:r>
              <a:rPr lang="en" sz="1100">
                <a:solidFill>
                  <a:schemeClr val="dk1"/>
                </a:solidFill>
              </a:rPr>
              <a:t>Moenkopi Formation</a:t>
            </a:r>
          </a:p>
        </p:txBody>
      </p:sp>
      <p:sp>
        <p:nvSpPr>
          <p:cNvPr id="106" name="Shape 106"/>
          <p:cNvSpPr/>
          <p:nvPr/>
        </p:nvSpPr>
        <p:spPr>
          <a:xfrm>
            <a:off x="5206050" y="3991400"/>
            <a:ext cx="1435800" cy="2154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107" name="Shape 107"/>
          <p:cNvSpPr txBox="1"/>
          <p:nvPr/>
        </p:nvSpPr>
        <p:spPr>
          <a:xfrm>
            <a:off x="5281350" y="3991400"/>
            <a:ext cx="1375800" cy="253500"/>
          </a:xfrm>
          <a:prstGeom prst="rect">
            <a:avLst/>
          </a:prstGeom>
          <a:noFill/>
          <a:ln>
            <a:noFill/>
          </a:ln>
        </p:spPr>
        <p:txBody>
          <a:bodyPr wrap="square" lIns="91425" tIns="91425" rIns="91425" bIns="91425" anchor="t" anchorCtr="0">
            <a:noAutofit/>
          </a:bodyPr>
          <a:lstStyle/>
          <a:p>
            <a:pPr lvl="0">
              <a:spcBef>
                <a:spcPts val="0"/>
              </a:spcBef>
              <a:buClr>
                <a:schemeClr val="dk1"/>
              </a:buClr>
              <a:buSzPts val="1100"/>
              <a:buFont typeface="Arial"/>
              <a:buNone/>
            </a:pPr>
            <a:r>
              <a:rPr lang="en" sz="1100">
                <a:solidFill>
                  <a:schemeClr val="dk1"/>
                </a:solidFill>
              </a:rPr>
              <a:t>Kaibab Formation</a:t>
            </a:r>
          </a:p>
        </p:txBody>
      </p:sp>
      <p:sp>
        <p:nvSpPr>
          <p:cNvPr id="108" name="Shape 108"/>
          <p:cNvSpPr/>
          <p:nvPr/>
        </p:nvSpPr>
        <p:spPr>
          <a:xfrm>
            <a:off x="4865850" y="1555400"/>
            <a:ext cx="415500" cy="253500"/>
          </a:xfrm>
          <a:prstGeom prst="righ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140225"/>
            <a:ext cx="8520600" cy="572700"/>
          </a:xfrm>
          <a:prstGeom prst="rect">
            <a:avLst/>
          </a:prstGeom>
        </p:spPr>
        <p:txBody>
          <a:bodyPr wrap="square" lIns="91425" tIns="91425" rIns="91425" bIns="91425" anchor="t" anchorCtr="0">
            <a:noAutofit/>
          </a:bodyPr>
          <a:lstStyle/>
          <a:p>
            <a:pPr lvl="0" rtl="0">
              <a:spcBef>
                <a:spcPts val="0"/>
              </a:spcBef>
              <a:buNone/>
            </a:pPr>
            <a:r>
              <a:rPr lang="en" b="1">
                <a:solidFill>
                  <a:srgbClr val="FF9900"/>
                </a:solidFill>
              </a:rPr>
              <a:t>Aquifer Characterization (cont.)</a:t>
            </a:r>
          </a:p>
        </p:txBody>
      </p:sp>
      <p:pic>
        <p:nvPicPr>
          <p:cNvPr id="114" name="Shape 114" descr="DRH Logo.png"/>
          <p:cNvPicPr preferRelativeResize="0"/>
          <p:nvPr/>
        </p:nvPicPr>
        <p:blipFill>
          <a:blip r:embed="rId4">
            <a:alphaModFix/>
          </a:blip>
          <a:stretch>
            <a:fillRect/>
          </a:stretch>
        </p:blipFill>
        <p:spPr>
          <a:xfrm>
            <a:off x="8338199" y="4349675"/>
            <a:ext cx="494105" cy="572700"/>
          </a:xfrm>
          <a:prstGeom prst="rect">
            <a:avLst/>
          </a:prstGeom>
          <a:noFill/>
          <a:ln>
            <a:noFill/>
          </a:ln>
        </p:spPr>
      </p:pic>
      <p:sp>
        <p:nvSpPr>
          <p:cNvPr id="115" name="Shape 115"/>
          <p:cNvSpPr txBox="1"/>
          <p:nvPr/>
        </p:nvSpPr>
        <p:spPr>
          <a:xfrm>
            <a:off x="-19300" y="4476875"/>
            <a:ext cx="3882900" cy="453000"/>
          </a:xfrm>
          <a:prstGeom prst="rect">
            <a:avLst/>
          </a:prstGeom>
          <a:noFill/>
          <a:ln>
            <a:noFill/>
          </a:ln>
        </p:spPr>
        <p:txBody>
          <a:bodyPr wrap="square" lIns="91425" tIns="91425" rIns="91425" bIns="91425" anchor="t" anchorCtr="0">
            <a:noAutofit/>
          </a:bodyPr>
          <a:lstStyle/>
          <a:p>
            <a:pPr lvl="0">
              <a:spcBef>
                <a:spcPts val="0"/>
              </a:spcBef>
              <a:buNone/>
            </a:pPr>
            <a:r>
              <a:rPr lang="en" sz="1000">
                <a:solidFill>
                  <a:srgbClr val="F3F3F3"/>
                </a:solidFill>
              </a:rPr>
              <a:t>Figure 4: </a:t>
            </a:r>
            <a:r>
              <a:rPr lang="en" sz="1000">
                <a:solidFill>
                  <a:schemeClr val="lt1"/>
                </a:solidFill>
              </a:rPr>
              <a:t>Profile View of The Navajo Sandstone Aquifer</a:t>
            </a:r>
          </a:p>
        </p:txBody>
      </p:sp>
      <p:sp>
        <p:nvSpPr>
          <p:cNvPr id="116" name="Shape 116"/>
          <p:cNvSpPr txBox="1"/>
          <p:nvPr/>
        </p:nvSpPr>
        <p:spPr>
          <a:xfrm>
            <a:off x="7544575" y="4682225"/>
            <a:ext cx="1134300" cy="572700"/>
          </a:xfrm>
          <a:prstGeom prst="rect">
            <a:avLst/>
          </a:prstGeom>
          <a:noFill/>
          <a:ln>
            <a:noFill/>
          </a:ln>
        </p:spPr>
        <p:txBody>
          <a:bodyPr wrap="square" lIns="91425" tIns="91425" rIns="91425" bIns="91425" anchor="ctr" anchorCtr="0">
            <a:noAutofit/>
          </a:bodyPr>
          <a:lstStyle/>
          <a:p>
            <a:pPr lvl="0" rtl="0">
              <a:spcBef>
                <a:spcPts val="0"/>
              </a:spcBef>
              <a:buNone/>
            </a:pPr>
            <a:r>
              <a:rPr lang="en" sz="1800">
                <a:solidFill>
                  <a:srgbClr val="FF9900"/>
                </a:solidFill>
                <a:latin typeface="Calibri"/>
                <a:ea typeface="Calibri"/>
                <a:cs typeface="Calibri"/>
                <a:sym typeface="Calibri"/>
              </a:rPr>
              <a:t>Abdul, 3</a:t>
            </a:r>
          </a:p>
        </p:txBody>
      </p:sp>
      <p:pic>
        <p:nvPicPr>
          <p:cNvPr id="117" name="Shape 117"/>
          <p:cNvPicPr preferRelativeResize="0"/>
          <p:nvPr/>
        </p:nvPicPr>
        <p:blipFill rotWithShape="1">
          <a:blip r:embed="rId5">
            <a:alphaModFix/>
          </a:blip>
          <a:srcRect l="2177" r="6322"/>
          <a:stretch/>
        </p:blipFill>
        <p:spPr>
          <a:xfrm>
            <a:off x="83100" y="712925"/>
            <a:ext cx="5878299" cy="3837350"/>
          </a:xfrm>
          <a:prstGeom prst="rect">
            <a:avLst/>
          </a:prstGeom>
          <a:noFill/>
          <a:ln>
            <a:noFill/>
          </a:ln>
        </p:spPr>
      </p:pic>
      <p:pic>
        <p:nvPicPr>
          <p:cNvPr id="118" name="Shape 118" descr="Water Canyon Map.jpg"/>
          <p:cNvPicPr preferRelativeResize="0"/>
          <p:nvPr/>
        </p:nvPicPr>
        <p:blipFill>
          <a:blip r:embed="rId6">
            <a:alphaModFix/>
          </a:blip>
          <a:stretch>
            <a:fillRect/>
          </a:stretch>
        </p:blipFill>
        <p:spPr>
          <a:xfrm>
            <a:off x="6067050" y="712925"/>
            <a:ext cx="2987426" cy="1447876"/>
          </a:xfrm>
          <a:prstGeom prst="rect">
            <a:avLst/>
          </a:prstGeom>
          <a:noFill/>
          <a:ln>
            <a:noFill/>
          </a:ln>
        </p:spPr>
      </p:pic>
      <p:sp>
        <p:nvSpPr>
          <p:cNvPr id="119" name="Shape 119"/>
          <p:cNvSpPr txBox="1"/>
          <p:nvPr/>
        </p:nvSpPr>
        <p:spPr>
          <a:xfrm>
            <a:off x="5961400" y="2128150"/>
            <a:ext cx="3370500" cy="643800"/>
          </a:xfrm>
          <a:prstGeom prst="rect">
            <a:avLst/>
          </a:prstGeom>
          <a:noFill/>
          <a:ln>
            <a:noFill/>
          </a:ln>
        </p:spPr>
        <p:txBody>
          <a:bodyPr wrap="square" lIns="91425" tIns="91425" rIns="91425" bIns="91425" anchor="t" anchorCtr="0">
            <a:noAutofit/>
          </a:bodyPr>
          <a:lstStyle/>
          <a:p>
            <a:pPr lvl="0">
              <a:spcBef>
                <a:spcPts val="0"/>
              </a:spcBef>
              <a:buNone/>
            </a:pPr>
            <a:r>
              <a:rPr lang="en" sz="1000">
                <a:solidFill>
                  <a:srgbClr val="FFFFFF"/>
                </a:solidFill>
              </a:rPr>
              <a:t>Figure 5: Source Well Location Relative to Fredonia</a:t>
            </a:r>
          </a:p>
        </p:txBody>
      </p:sp>
      <p:sp>
        <p:nvSpPr>
          <p:cNvPr id="120" name="Shape 120"/>
          <p:cNvSpPr txBox="1"/>
          <p:nvPr/>
        </p:nvSpPr>
        <p:spPr>
          <a:xfrm>
            <a:off x="5966100" y="4137875"/>
            <a:ext cx="2581800" cy="303900"/>
          </a:xfrm>
          <a:prstGeom prst="rect">
            <a:avLst/>
          </a:prstGeom>
          <a:noFill/>
          <a:ln>
            <a:noFill/>
          </a:ln>
        </p:spPr>
        <p:txBody>
          <a:bodyPr wrap="square" lIns="91425" tIns="91425" rIns="91425" bIns="91425" anchor="t" anchorCtr="0">
            <a:noAutofit/>
          </a:bodyPr>
          <a:lstStyle/>
          <a:p>
            <a:pPr lvl="0" rtl="0">
              <a:spcBef>
                <a:spcPts val="0"/>
              </a:spcBef>
              <a:buNone/>
            </a:pPr>
            <a:r>
              <a:rPr lang="en" sz="1000">
                <a:solidFill>
                  <a:srgbClr val="FFFFFF"/>
                </a:solidFill>
              </a:rPr>
              <a:t>Figure 6: Well Locations in Water Canyon</a:t>
            </a:r>
          </a:p>
        </p:txBody>
      </p:sp>
      <p:sp>
        <p:nvSpPr>
          <p:cNvPr id="121" name="Shape 121"/>
          <p:cNvSpPr txBox="1"/>
          <p:nvPr/>
        </p:nvSpPr>
        <p:spPr>
          <a:xfrm>
            <a:off x="6440150" y="1196213"/>
            <a:ext cx="828300" cy="366000"/>
          </a:xfrm>
          <a:prstGeom prst="rect">
            <a:avLst/>
          </a:prstGeom>
          <a:noFill/>
          <a:ln>
            <a:noFill/>
          </a:ln>
        </p:spPr>
        <p:txBody>
          <a:bodyPr wrap="square" lIns="91425" tIns="91425" rIns="91425" bIns="91425" anchor="t" anchorCtr="0">
            <a:noAutofit/>
          </a:bodyPr>
          <a:lstStyle/>
          <a:p>
            <a:pPr lvl="0">
              <a:spcBef>
                <a:spcPts val="0"/>
              </a:spcBef>
              <a:buNone/>
            </a:pPr>
            <a:r>
              <a:rPr lang="en" sz="1200" b="1">
                <a:solidFill>
                  <a:srgbClr val="00FFFF"/>
                </a:solidFill>
                <a:latin typeface="Times New Roman"/>
                <a:ea typeface="Times New Roman"/>
                <a:cs typeface="Times New Roman"/>
                <a:sym typeface="Times New Roman"/>
              </a:rPr>
              <a:t>(Utah)</a:t>
            </a:r>
          </a:p>
        </p:txBody>
      </p:sp>
      <p:pic>
        <p:nvPicPr>
          <p:cNvPr id="122" name="Shape 122"/>
          <p:cNvPicPr preferRelativeResize="0"/>
          <p:nvPr/>
        </p:nvPicPr>
        <p:blipFill rotWithShape="1">
          <a:blip r:embed="rId7">
            <a:alphaModFix/>
          </a:blip>
          <a:srcRect l="17007" t="16967" r="22957" b="20859"/>
          <a:stretch/>
        </p:blipFill>
        <p:spPr>
          <a:xfrm>
            <a:off x="6067051" y="2432675"/>
            <a:ext cx="2987401" cy="1739399"/>
          </a:xfrm>
          <a:prstGeom prst="rect">
            <a:avLst/>
          </a:prstGeom>
          <a:noFill/>
          <a:ln>
            <a:noFill/>
          </a:ln>
        </p:spPr>
      </p:pic>
      <p:sp>
        <p:nvSpPr>
          <p:cNvPr id="123" name="Shape 123"/>
          <p:cNvSpPr txBox="1"/>
          <p:nvPr/>
        </p:nvSpPr>
        <p:spPr>
          <a:xfrm>
            <a:off x="8286025" y="3502550"/>
            <a:ext cx="844800" cy="296700"/>
          </a:xfrm>
          <a:prstGeom prst="rect">
            <a:avLst/>
          </a:prstGeom>
          <a:noFill/>
          <a:ln>
            <a:noFill/>
          </a:ln>
          <a:effectLst>
            <a:outerShdw blurRad="50800" dist="38100" dir="8100000" algn="tr" rotWithShape="0">
              <a:prstClr val="black">
                <a:alpha val="40000"/>
              </a:prstClr>
            </a:outerShdw>
          </a:effectLst>
        </p:spPr>
        <p:txBody>
          <a:bodyPr wrap="square" lIns="91425" tIns="91425" rIns="91425" bIns="91425" anchor="t" anchorCtr="0">
            <a:noAutofit/>
          </a:bodyPr>
          <a:lstStyle/>
          <a:p>
            <a:pPr lvl="0">
              <a:spcBef>
                <a:spcPts val="0"/>
              </a:spcBef>
              <a:buNone/>
            </a:pPr>
            <a:r>
              <a:rPr lang="en">
                <a:solidFill>
                  <a:srgbClr val="FF0000"/>
                </a:solidFill>
              </a:rPr>
              <a:t>Well #1</a:t>
            </a:r>
          </a:p>
        </p:txBody>
      </p:sp>
      <p:sp>
        <p:nvSpPr>
          <p:cNvPr id="124" name="Shape 124"/>
          <p:cNvSpPr txBox="1"/>
          <p:nvPr/>
        </p:nvSpPr>
        <p:spPr>
          <a:xfrm>
            <a:off x="7863625" y="3302482"/>
            <a:ext cx="844800" cy="296700"/>
          </a:xfrm>
          <a:prstGeom prst="rect">
            <a:avLst/>
          </a:prstGeom>
          <a:noFill/>
          <a:ln>
            <a:noFill/>
          </a:ln>
          <a:effectLst>
            <a:outerShdw blurRad="50800" dist="38100" dir="8100000" algn="tr" rotWithShape="0">
              <a:prstClr val="black">
                <a:alpha val="40000"/>
              </a:prstClr>
            </a:outerShdw>
          </a:effectLst>
        </p:spPr>
        <p:txBody>
          <a:bodyPr wrap="square" lIns="91425" tIns="91425" rIns="91425" bIns="91425" anchor="t" anchorCtr="0">
            <a:noAutofit/>
          </a:bodyPr>
          <a:lstStyle/>
          <a:p>
            <a:pPr lvl="0" rtl="0">
              <a:spcBef>
                <a:spcPts val="0"/>
              </a:spcBef>
              <a:buNone/>
            </a:pPr>
            <a:r>
              <a:rPr lang="en" dirty="0">
                <a:solidFill>
                  <a:srgbClr val="FF00FF"/>
                </a:solidFill>
              </a:rPr>
              <a:t>Well #1</a:t>
            </a:r>
          </a:p>
        </p:txBody>
      </p:sp>
      <p:sp>
        <p:nvSpPr>
          <p:cNvPr id="125" name="Shape 125"/>
          <p:cNvSpPr txBox="1"/>
          <p:nvPr/>
        </p:nvSpPr>
        <p:spPr>
          <a:xfrm>
            <a:off x="6402963" y="3578738"/>
            <a:ext cx="844800" cy="296700"/>
          </a:xfrm>
          <a:prstGeom prst="rect">
            <a:avLst/>
          </a:prstGeom>
          <a:noFill/>
          <a:ln>
            <a:noFill/>
          </a:ln>
          <a:effectLst>
            <a:outerShdw blurRad="50800" dist="38100" dir="8100000" algn="tr" rotWithShape="0">
              <a:prstClr val="black">
                <a:alpha val="40000"/>
              </a:prstClr>
            </a:outerShdw>
          </a:effectLst>
        </p:spPr>
        <p:txBody>
          <a:bodyPr wrap="square" lIns="91425" tIns="91425" rIns="91425" bIns="91425" anchor="t" anchorCtr="0">
            <a:noAutofit/>
          </a:bodyPr>
          <a:lstStyle/>
          <a:p>
            <a:pPr lvl="0" rtl="0">
              <a:spcBef>
                <a:spcPts val="0"/>
              </a:spcBef>
              <a:buNone/>
            </a:pPr>
            <a:r>
              <a:rPr lang="en" dirty="0">
                <a:solidFill>
                  <a:srgbClr val="0000FF"/>
                </a:solidFill>
              </a:rPr>
              <a:t>Well #3</a:t>
            </a:r>
          </a:p>
        </p:txBody>
      </p:sp>
      <p:sp>
        <p:nvSpPr>
          <p:cNvPr id="126" name="Shape 126"/>
          <p:cNvSpPr txBox="1"/>
          <p:nvPr/>
        </p:nvSpPr>
        <p:spPr>
          <a:xfrm>
            <a:off x="6621700" y="2763788"/>
            <a:ext cx="844800" cy="296700"/>
          </a:xfrm>
          <a:prstGeom prst="rect">
            <a:avLst/>
          </a:prstGeom>
          <a:noFill/>
          <a:ln>
            <a:noFill/>
          </a:ln>
          <a:effectLst>
            <a:outerShdw blurRad="50800" dist="38100" dir="8100000" algn="tr" rotWithShape="0">
              <a:prstClr val="black">
                <a:alpha val="40000"/>
              </a:prstClr>
            </a:outerShdw>
          </a:effectLst>
        </p:spPr>
        <p:txBody>
          <a:bodyPr wrap="square" lIns="91425" tIns="91425" rIns="91425" bIns="91425" anchor="t" anchorCtr="0">
            <a:noAutofit/>
          </a:bodyPr>
          <a:lstStyle/>
          <a:p>
            <a:pPr lvl="0" rtl="0">
              <a:spcBef>
                <a:spcPts val="0"/>
              </a:spcBef>
              <a:buNone/>
            </a:pPr>
            <a:r>
              <a:rPr lang="en">
                <a:solidFill>
                  <a:srgbClr val="00FF00"/>
                </a:solidFill>
              </a:rPr>
              <a:t>Well #4</a:t>
            </a:r>
          </a:p>
        </p:txBody>
      </p:sp>
      <p:cxnSp>
        <p:nvCxnSpPr>
          <p:cNvPr id="127" name="Shape 127"/>
          <p:cNvCxnSpPr/>
          <p:nvPr/>
        </p:nvCxnSpPr>
        <p:spPr>
          <a:xfrm rot="10800000">
            <a:off x="6515800" y="2571800"/>
            <a:ext cx="321600" cy="296700"/>
          </a:xfrm>
          <a:prstGeom prst="straightConnector1">
            <a:avLst/>
          </a:prstGeom>
          <a:noFill/>
          <a:ln w="9525" cap="flat" cmpd="sng">
            <a:solidFill>
              <a:srgbClr val="00FF00"/>
            </a:solidFill>
            <a:prstDash val="solid"/>
            <a:round/>
            <a:headEnd type="none" w="lg" len="lg"/>
            <a:tailEnd type="triangle" w="lg" len="lg"/>
          </a:ln>
        </p:spPr>
      </p:cxnSp>
      <p:cxnSp>
        <p:nvCxnSpPr>
          <p:cNvPr id="128" name="Shape 128"/>
          <p:cNvCxnSpPr/>
          <p:nvPr/>
        </p:nvCxnSpPr>
        <p:spPr>
          <a:xfrm>
            <a:off x="6772100" y="3875438"/>
            <a:ext cx="485700" cy="118200"/>
          </a:xfrm>
          <a:prstGeom prst="straightConnector1">
            <a:avLst/>
          </a:prstGeom>
          <a:noFill/>
          <a:ln w="9525" cap="flat" cmpd="sng">
            <a:solidFill>
              <a:srgbClr val="0000FF"/>
            </a:solidFill>
            <a:prstDash val="solid"/>
            <a:round/>
            <a:headEnd type="none" w="lg" len="lg"/>
            <a:tailEnd type="triangle" w="lg" len="lg"/>
          </a:ln>
        </p:spPr>
      </p:cxnSp>
      <p:cxnSp>
        <p:nvCxnSpPr>
          <p:cNvPr id="129" name="Shape 129"/>
          <p:cNvCxnSpPr/>
          <p:nvPr/>
        </p:nvCxnSpPr>
        <p:spPr>
          <a:xfrm flipH="1">
            <a:off x="7777225" y="3646688"/>
            <a:ext cx="238800" cy="186300"/>
          </a:xfrm>
          <a:prstGeom prst="straightConnector1">
            <a:avLst/>
          </a:prstGeom>
          <a:noFill/>
          <a:ln w="9525" cap="flat" cmpd="sng">
            <a:solidFill>
              <a:srgbClr val="FF00FF"/>
            </a:solidFill>
            <a:prstDash val="solid"/>
            <a:round/>
            <a:headEnd type="none" w="lg" len="lg"/>
            <a:tailEnd type="triangle" w="lg" len="lg"/>
          </a:ln>
        </p:spPr>
      </p:cxnSp>
      <p:cxnSp>
        <p:nvCxnSpPr>
          <p:cNvPr id="130" name="Shape 130"/>
          <p:cNvCxnSpPr/>
          <p:nvPr/>
        </p:nvCxnSpPr>
        <p:spPr>
          <a:xfrm flipH="1">
            <a:off x="8109650" y="3792263"/>
            <a:ext cx="275400" cy="184800"/>
          </a:xfrm>
          <a:prstGeom prst="straightConnector1">
            <a:avLst/>
          </a:prstGeom>
          <a:noFill/>
          <a:ln w="9525" cap="flat" cmpd="sng">
            <a:solidFill>
              <a:srgbClr val="FF0000"/>
            </a:solidFill>
            <a:prstDash val="solid"/>
            <a:round/>
            <a:headEnd type="none" w="lg" len="lg"/>
            <a:tailEnd type="triangle" w="lg" len="lg"/>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140225"/>
            <a:ext cx="8520600" cy="572700"/>
          </a:xfrm>
          <a:prstGeom prst="rect">
            <a:avLst/>
          </a:prstGeom>
        </p:spPr>
        <p:txBody>
          <a:bodyPr wrap="square" lIns="91425" tIns="91425" rIns="91425" bIns="91425" anchor="t" anchorCtr="0">
            <a:noAutofit/>
          </a:bodyPr>
          <a:lstStyle/>
          <a:p>
            <a:pPr lvl="0" rtl="0">
              <a:spcBef>
                <a:spcPts val="0"/>
              </a:spcBef>
              <a:buNone/>
            </a:pPr>
            <a:r>
              <a:rPr lang="en" b="1">
                <a:solidFill>
                  <a:srgbClr val="FF9900"/>
                </a:solidFill>
              </a:rPr>
              <a:t>Aquifer Characterization (cont.)</a:t>
            </a:r>
          </a:p>
        </p:txBody>
      </p:sp>
      <p:sp>
        <p:nvSpPr>
          <p:cNvPr id="136" name="Shape 136"/>
          <p:cNvSpPr txBox="1">
            <a:spLocks noGrp="1"/>
          </p:cNvSpPr>
          <p:nvPr>
            <p:ph type="body" idx="1"/>
          </p:nvPr>
        </p:nvSpPr>
        <p:spPr>
          <a:xfrm>
            <a:off x="6504575" y="598111"/>
            <a:ext cx="2639400" cy="1191000"/>
          </a:xfrm>
          <a:prstGeom prst="rect">
            <a:avLst/>
          </a:prstGeom>
        </p:spPr>
        <p:txBody>
          <a:bodyPr wrap="square" lIns="91425" tIns="91425" rIns="91425" bIns="91425" anchor="t" anchorCtr="0">
            <a:noAutofit/>
          </a:bodyPr>
          <a:lstStyle/>
          <a:p>
            <a:pPr lvl="0" rtl="0">
              <a:spcBef>
                <a:spcPts val="0"/>
              </a:spcBef>
              <a:buNone/>
            </a:pPr>
            <a:r>
              <a:rPr lang="en" sz="1400" dirty="0">
                <a:solidFill>
                  <a:srgbClr val="FFFFFF"/>
                </a:solidFill>
              </a:rPr>
              <a:t>-Drawdown in Source Wells Calculation. Iterative R</a:t>
            </a:r>
            <a:r>
              <a:rPr lang="en" sz="1400" baseline="-25000" dirty="0">
                <a:solidFill>
                  <a:srgbClr val="FFFFFF"/>
                </a:solidFill>
              </a:rPr>
              <a:t>o </a:t>
            </a:r>
            <a:r>
              <a:rPr lang="en" sz="1400" dirty="0">
                <a:solidFill>
                  <a:srgbClr val="FFFFFF"/>
                </a:solidFill>
              </a:rPr>
              <a:t>and H</a:t>
            </a:r>
            <a:r>
              <a:rPr lang="en" sz="1400" baseline="-25000" dirty="0">
                <a:solidFill>
                  <a:srgbClr val="FFFFFF"/>
                </a:solidFill>
              </a:rPr>
              <a:t>1 </a:t>
            </a:r>
            <a:r>
              <a:rPr lang="en" sz="1400" dirty="0">
                <a:solidFill>
                  <a:srgbClr val="FFFFFF"/>
                </a:solidFill>
              </a:rPr>
              <a:t>calculations used to solve for known Q.</a:t>
            </a:r>
          </a:p>
        </p:txBody>
      </p:sp>
      <p:pic>
        <p:nvPicPr>
          <p:cNvPr id="137" name="Shape 137" descr="DRH Logo.png"/>
          <p:cNvPicPr preferRelativeResize="0"/>
          <p:nvPr/>
        </p:nvPicPr>
        <p:blipFill>
          <a:blip r:embed="rId4">
            <a:alphaModFix/>
          </a:blip>
          <a:stretch>
            <a:fillRect/>
          </a:stretch>
        </p:blipFill>
        <p:spPr>
          <a:xfrm>
            <a:off x="8338199" y="4349675"/>
            <a:ext cx="494105" cy="572700"/>
          </a:xfrm>
          <a:prstGeom prst="rect">
            <a:avLst/>
          </a:prstGeom>
          <a:noFill/>
          <a:ln>
            <a:noFill/>
          </a:ln>
        </p:spPr>
      </p:pic>
      <p:graphicFrame>
        <p:nvGraphicFramePr>
          <p:cNvPr id="138" name="Shape 138"/>
          <p:cNvGraphicFramePr/>
          <p:nvPr/>
        </p:nvGraphicFramePr>
        <p:xfrm>
          <a:off x="242225" y="712915"/>
          <a:ext cx="6262350" cy="4266775"/>
        </p:xfrm>
        <a:graphic>
          <a:graphicData uri="http://schemas.openxmlformats.org/drawingml/2006/table">
            <a:tbl>
              <a:tblPr>
                <a:noFill/>
                <a:tableStyleId>{2F27F527-EC30-4A6B-9066-1F4B7F51A6BF}</a:tableStyleId>
              </a:tblPr>
              <a:tblGrid>
                <a:gridCol w="1043725">
                  <a:extLst>
                    <a:ext uri="{9D8B030D-6E8A-4147-A177-3AD203B41FA5}">
                      <a16:colId xmlns:a16="http://schemas.microsoft.com/office/drawing/2014/main" val="20000"/>
                    </a:ext>
                  </a:extLst>
                </a:gridCol>
                <a:gridCol w="1043725">
                  <a:extLst>
                    <a:ext uri="{9D8B030D-6E8A-4147-A177-3AD203B41FA5}">
                      <a16:colId xmlns:a16="http://schemas.microsoft.com/office/drawing/2014/main" val="20001"/>
                    </a:ext>
                  </a:extLst>
                </a:gridCol>
                <a:gridCol w="1043725">
                  <a:extLst>
                    <a:ext uri="{9D8B030D-6E8A-4147-A177-3AD203B41FA5}">
                      <a16:colId xmlns:a16="http://schemas.microsoft.com/office/drawing/2014/main" val="20002"/>
                    </a:ext>
                  </a:extLst>
                </a:gridCol>
                <a:gridCol w="1043725">
                  <a:extLst>
                    <a:ext uri="{9D8B030D-6E8A-4147-A177-3AD203B41FA5}">
                      <a16:colId xmlns:a16="http://schemas.microsoft.com/office/drawing/2014/main" val="20003"/>
                    </a:ext>
                  </a:extLst>
                </a:gridCol>
                <a:gridCol w="1043725">
                  <a:extLst>
                    <a:ext uri="{9D8B030D-6E8A-4147-A177-3AD203B41FA5}">
                      <a16:colId xmlns:a16="http://schemas.microsoft.com/office/drawing/2014/main" val="20004"/>
                    </a:ext>
                  </a:extLst>
                </a:gridCol>
                <a:gridCol w="1043725">
                  <a:extLst>
                    <a:ext uri="{9D8B030D-6E8A-4147-A177-3AD203B41FA5}">
                      <a16:colId xmlns:a16="http://schemas.microsoft.com/office/drawing/2014/main" val="20005"/>
                    </a:ext>
                  </a:extLst>
                </a:gridCol>
              </a:tblGrid>
              <a:tr h="375525">
                <a:tc gridSpan="6">
                  <a:txBody>
                    <a:bodyPr/>
                    <a:lstStyle/>
                    <a:p>
                      <a:pPr lvl="0" algn="ctr" rtl="0">
                        <a:spcBef>
                          <a:spcPts val="0"/>
                        </a:spcBef>
                        <a:buNone/>
                      </a:pPr>
                      <a:r>
                        <a:rPr lang="en" sz="1200" b="1"/>
                        <a:t>Table 1: Well Drawdown Calculation Values</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6FA8D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5200">
                <a:tc>
                  <a:txBody>
                    <a:bodyPr/>
                    <a:lstStyle/>
                    <a:p>
                      <a:pPr lvl="0" rtl="0">
                        <a:spcBef>
                          <a:spcPts val="0"/>
                        </a:spcBef>
                        <a:buNone/>
                      </a:pPr>
                      <a:r>
                        <a:rPr lang="en" sz="1200" b="1"/>
                        <a:t>Component</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6FA8DC"/>
                    </a:solidFill>
                  </a:tcPr>
                </a:tc>
                <a:tc>
                  <a:txBody>
                    <a:bodyPr/>
                    <a:lstStyle/>
                    <a:p>
                      <a:pPr lvl="0" rtl="0">
                        <a:spcBef>
                          <a:spcPts val="0"/>
                        </a:spcBef>
                        <a:buNone/>
                      </a:pPr>
                      <a:r>
                        <a:rPr lang="en" sz="1200" b="1"/>
                        <a:t>Symbol</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6FA8DC"/>
                    </a:solidFill>
                  </a:tcPr>
                </a:tc>
                <a:tc>
                  <a:txBody>
                    <a:bodyPr/>
                    <a:lstStyle/>
                    <a:p>
                      <a:pPr lvl="0" rtl="0">
                        <a:spcBef>
                          <a:spcPts val="0"/>
                        </a:spcBef>
                        <a:buNone/>
                      </a:pPr>
                      <a:r>
                        <a:rPr lang="en" sz="1200" b="1"/>
                        <a:t>Well #1</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6FA8DC"/>
                    </a:solidFill>
                  </a:tcPr>
                </a:tc>
                <a:tc>
                  <a:txBody>
                    <a:bodyPr/>
                    <a:lstStyle/>
                    <a:p>
                      <a:pPr lvl="0" rtl="0">
                        <a:spcBef>
                          <a:spcPts val="0"/>
                        </a:spcBef>
                        <a:buNone/>
                      </a:pPr>
                      <a:r>
                        <a:rPr lang="en" sz="1200" b="1"/>
                        <a:t>Well #2</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6FA8DC"/>
                    </a:solidFill>
                  </a:tcPr>
                </a:tc>
                <a:tc>
                  <a:txBody>
                    <a:bodyPr/>
                    <a:lstStyle/>
                    <a:p>
                      <a:pPr lvl="0" rtl="0">
                        <a:spcBef>
                          <a:spcPts val="0"/>
                        </a:spcBef>
                        <a:buNone/>
                      </a:pPr>
                      <a:r>
                        <a:rPr lang="en" sz="1200" b="1"/>
                        <a:t>Well #3 </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6FA8DC"/>
                    </a:solidFill>
                  </a:tcPr>
                </a:tc>
                <a:tc>
                  <a:txBody>
                    <a:bodyPr/>
                    <a:lstStyle/>
                    <a:p>
                      <a:pPr lvl="0" rtl="0">
                        <a:spcBef>
                          <a:spcPts val="0"/>
                        </a:spcBef>
                        <a:buNone/>
                      </a:pPr>
                      <a:r>
                        <a:rPr lang="en" sz="1200" b="1"/>
                        <a:t>Well #4</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6FA8DC"/>
                    </a:solidFill>
                  </a:tcPr>
                </a:tc>
                <a:extLst>
                  <a:ext uri="{0D108BD9-81ED-4DB2-BD59-A6C34878D82A}">
                    <a16:rowId xmlns:a16="http://schemas.microsoft.com/office/drawing/2014/main" val="10001"/>
                  </a:ext>
                </a:extLst>
              </a:tr>
              <a:tr h="375525">
                <a:tc>
                  <a:txBody>
                    <a:bodyPr/>
                    <a:lstStyle/>
                    <a:p>
                      <a:pPr lvl="0" rtl="0">
                        <a:spcBef>
                          <a:spcPts val="0"/>
                        </a:spcBef>
                        <a:buNone/>
                      </a:pPr>
                      <a:r>
                        <a:rPr lang="en" sz="1200"/>
                        <a:t>Flow</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FFFFFF"/>
                    </a:solidFill>
                  </a:tcPr>
                </a:tc>
                <a:tc>
                  <a:txBody>
                    <a:bodyPr/>
                    <a:lstStyle/>
                    <a:p>
                      <a:pPr lvl="0" rtl="0">
                        <a:spcBef>
                          <a:spcPts val="0"/>
                        </a:spcBef>
                        <a:buNone/>
                      </a:pPr>
                      <a:r>
                        <a:rPr lang="en" sz="1200"/>
                        <a:t>Q</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FFFFFF"/>
                    </a:solidFill>
                  </a:tcPr>
                </a:tc>
                <a:tc>
                  <a:txBody>
                    <a:bodyPr/>
                    <a:lstStyle/>
                    <a:p>
                      <a:pPr lvl="0" rtl="0">
                        <a:spcBef>
                          <a:spcPts val="0"/>
                        </a:spcBef>
                        <a:buNone/>
                      </a:pPr>
                      <a:r>
                        <a:rPr lang="en" sz="1200"/>
                        <a:t>0.056 cfs</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FFFFFF"/>
                    </a:solidFill>
                  </a:tcPr>
                </a:tc>
                <a:tc>
                  <a:txBody>
                    <a:bodyPr/>
                    <a:lstStyle/>
                    <a:p>
                      <a:pPr lvl="0" rtl="0">
                        <a:spcBef>
                          <a:spcPts val="0"/>
                        </a:spcBef>
                        <a:buNone/>
                      </a:pPr>
                      <a:r>
                        <a:rPr lang="en" sz="1200"/>
                        <a:t>0.067 cfs</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FFFFFF"/>
                    </a:solidFill>
                  </a:tcPr>
                </a:tc>
                <a:tc>
                  <a:txBody>
                    <a:bodyPr/>
                    <a:lstStyle/>
                    <a:p>
                      <a:pPr lvl="0" rtl="0">
                        <a:spcBef>
                          <a:spcPts val="0"/>
                        </a:spcBef>
                        <a:buNone/>
                      </a:pPr>
                      <a:r>
                        <a:rPr lang="en" sz="1200"/>
                        <a:t>0.067 cfs</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FFFFFF"/>
                    </a:solidFill>
                  </a:tcPr>
                </a:tc>
                <a:tc>
                  <a:txBody>
                    <a:bodyPr/>
                    <a:lstStyle/>
                    <a:p>
                      <a:pPr lvl="0" rtl="0">
                        <a:spcBef>
                          <a:spcPts val="0"/>
                        </a:spcBef>
                        <a:buNone/>
                      </a:pPr>
                      <a:r>
                        <a:rPr lang="en" sz="1200"/>
                        <a:t>0.09 cfs</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90275">
                <a:tc>
                  <a:txBody>
                    <a:bodyPr/>
                    <a:lstStyle/>
                    <a:p>
                      <a:pPr lvl="0" rtl="0">
                        <a:spcBef>
                          <a:spcPts val="0"/>
                        </a:spcBef>
                        <a:buNone/>
                      </a:pPr>
                      <a:r>
                        <a:rPr lang="en" sz="1200"/>
                        <a:t>Hydraulic Conductivity</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6FA8DC"/>
                    </a:solidFill>
                  </a:tcPr>
                </a:tc>
                <a:tc>
                  <a:txBody>
                    <a:bodyPr/>
                    <a:lstStyle/>
                    <a:p>
                      <a:pPr lvl="0" rtl="0">
                        <a:spcBef>
                          <a:spcPts val="0"/>
                        </a:spcBef>
                        <a:buNone/>
                      </a:pPr>
                      <a:r>
                        <a:rPr lang="en" sz="1200"/>
                        <a:t>K</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6FA8DC"/>
                    </a:solidFill>
                  </a:tcPr>
                </a:tc>
                <a:tc>
                  <a:txBody>
                    <a:bodyPr/>
                    <a:lstStyle/>
                    <a:p>
                      <a:pPr lvl="0" rtl="0">
                        <a:spcBef>
                          <a:spcPts val="0"/>
                        </a:spcBef>
                        <a:buNone/>
                      </a:pPr>
                      <a:r>
                        <a:rPr lang="en" sz="1200"/>
                        <a:t>4.92 X 10</a:t>
                      </a:r>
                      <a:r>
                        <a:rPr lang="en" sz="1200" baseline="30000"/>
                        <a:t>-6</a:t>
                      </a:r>
                    </a:p>
                    <a:p>
                      <a:pPr lvl="0" rtl="0">
                        <a:spcBef>
                          <a:spcPts val="0"/>
                        </a:spcBef>
                        <a:buNone/>
                      </a:pPr>
                      <a:r>
                        <a:rPr lang="en" sz="1200"/>
                        <a:t>ft/s</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6FA8DC"/>
                    </a:solidFill>
                  </a:tcPr>
                </a:tc>
                <a:tc>
                  <a:txBody>
                    <a:bodyPr/>
                    <a:lstStyle/>
                    <a:p>
                      <a:pPr lvl="0">
                        <a:spcBef>
                          <a:spcPts val="0"/>
                        </a:spcBef>
                        <a:buClr>
                          <a:schemeClr val="dk1"/>
                        </a:buClr>
                        <a:buSzPts val="1100"/>
                        <a:buFont typeface="Arial"/>
                        <a:buNone/>
                      </a:pPr>
                      <a:r>
                        <a:rPr lang="en" sz="1200">
                          <a:solidFill>
                            <a:schemeClr val="dk1"/>
                          </a:solidFill>
                        </a:rPr>
                        <a:t>4.92 X 10</a:t>
                      </a:r>
                      <a:r>
                        <a:rPr lang="en" sz="1200" baseline="30000">
                          <a:solidFill>
                            <a:schemeClr val="dk1"/>
                          </a:solidFill>
                        </a:rPr>
                        <a:t>-6</a:t>
                      </a:r>
                    </a:p>
                    <a:p>
                      <a:pPr lvl="0" rtl="0">
                        <a:spcBef>
                          <a:spcPts val="0"/>
                        </a:spcBef>
                        <a:buClr>
                          <a:schemeClr val="dk1"/>
                        </a:buClr>
                        <a:buSzPts val="1100"/>
                        <a:buFont typeface="Arial"/>
                        <a:buNone/>
                      </a:pPr>
                      <a:r>
                        <a:rPr lang="en" sz="1200">
                          <a:solidFill>
                            <a:schemeClr val="dk1"/>
                          </a:solidFill>
                        </a:rPr>
                        <a:t>ft/s</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6FA8DC"/>
                    </a:solidFill>
                  </a:tcPr>
                </a:tc>
                <a:tc>
                  <a:txBody>
                    <a:bodyPr/>
                    <a:lstStyle/>
                    <a:p>
                      <a:pPr lvl="0">
                        <a:spcBef>
                          <a:spcPts val="0"/>
                        </a:spcBef>
                        <a:buClr>
                          <a:schemeClr val="dk1"/>
                        </a:buClr>
                        <a:buSzPts val="1100"/>
                        <a:buFont typeface="Arial"/>
                        <a:buNone/>
                      </a:pPr>
                      <a:r>
                        <a:rPr lang="en" sz="1200">
                          <a:solidFill>
                            <a:schemeClr val="dk1"/>
                          </a:solidFill>
                        </a:rPr>
                        <a:t>4.92 X 10</a:t>
                      </a:r>
                      <a:r>
                        <a:rPr lang="en" sz="1200" baseline="30000">
                          <a:solidFill>
                            <a:schemeClr val="dk1"/>
                          </a:solidFill>
                        </a:rPr>
                        <a:t>-6</a:t>
                      </a:r>
                    </a:p>
                    <a:p>
                      <a:pPr lvl="0" rtl="0">
                        <a:spcBef>
                          <a:spcPts val="0"/>
                        </a:spcBef>
                        <a:buClr>
                          <a:schemeClr val="dk1"/>
                        </a:buClr>
                        <a:buSzPts val="1100"/>
                        <a:buFont typeface="Arial"/>
                        <a:buNone/>
                      </a:pPr>
                      <a:r>
                        <a:rPr lang="en" sz="1200">
                          <a:solidFill>
                            <a:schemeClr val="dk1"/>
                          </a:solidFill>
                        </a:rPr>
                        <a:t>ft/s</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6FA8DC"/>
                    </a:solidFill>
                  </a:tcPr>
                </a:tc>
                <a:tc>
                  <a:txBody>
                    <a:bodyPr/>
                    <a:lstStyle/>
                    <a:p>
                      <a:pPr lvl="0">
                        <a:spcBef>
                          <a:spcPts val="0"/>
                        </a:spcBef>
                        <a:buClr>
                          <a:schemeClr val="dk1"/>
                        </a:buClr>
                        <a:buSzPts val="1100"/>
                        <a:buFont typeface="Arial"/>
                        <a:buNone/>
                      </a:pPr>
                      <a:r>
                        <a:rPr lang="en" sz="1200">
                          <a:solidFill>
                            <a:schemeClr val="dk1"/>
                          </a:solidFill>
                        </a:rPr>
                        <a:t>4.92 X 10</a:t>
                      </a:r>
                      <a:r>
                        <a:rPr lang="en" sz="1200" baseline="30000">
                          <a:solidFill>
                            <a:schemeClr val="dk1"/>
                          </a:solidFill>
                        </a:rPr>
                        <a:t>-6</a:t>
                      </a:r>
                    </a:p>
                    <a:p>
                      <a:pPr lvl="0" rtl="0">
                        <a:spcBef>
                          <a:spcPts val="0"/>
                        </a:spcBef>
                        <a:buClr>
                          <a:schemeClr val="dk1"/>
                        </a:buClr>
                        <a:buSzPts val="1100"/>
                        <a:buFont typeface="Arial"/>
                        <a:buNone/>
                      </a:pPr>
                      <a:r>
                        <a:rPr lang="en" sz="1200">
                          <a:solidFill>
                            <a:schemeClr val="dk1"/>
                          </a:solidFill>
                        </a:rPr>
                        <a:t>ft/s</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6FA8DC"/>
                    </a:solidFill>
                  </a:tcPr>
                </a:tc>
                <a:extLst>
                  <a:ext uri="{0D108BD9-81ED-4DB2-BD59-A6C34878D82A}">
                    <a16:rowId xmlns:a16="http://schemas.microsoft.com/office/drawing/2014/main" val="10003"/>
                  </a:ext>
                </a:extLst>
              </a:tr>
              <a:tr h="519075">
                <a:tc>
                  <a:txBody>
                    <a:bodyPr/>
                    <a:lstStyle/>
                    <a:p>
                      <a:pPr lvl="0" rtl="0">
                        <a:spcBef>
                          <a:spcPts val="0"/>
                        </a:spcBef>
                        <a:buNone/>
                      </a:pPr>
                      <a:r>
                        <a:rPr lang="en" sz="1200"/>
                        <a:t>Well Diameter</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FFFFFF"/>
                    </a:solidFill>
                  </a:tcPr>
                </a:tc>
                <a:tc>
                  <a:txBody>
                    <a:bodyPr/>
                    <a:lstStyle/>
                    <a:p>
                      <a:pPr lvl="0" rtl="0">
                        <a:spcBef>
                          <a:spcPts val="0"/>
                        </a:spcBef>
                        <a:buNone/>
                      </a:pPr>
                      <a:r>
                        <a:rPr lang="en" sz="1200"/>
                        <a:t>R</a:t>
                      </a:r>
                      <a:r>
                        <a:rPr lang="en" sz="1200" baseline="-25000"/>
                        <a:t>1</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FFFFFF"/>
                    </a:solidFill>
                  </a:tcPr>
                </a:tc>
                <a:tc>
                  <a:txBody>
                    <a:bodyPr/>
                    <a:lstStyle/>
                    <a:p>
                      <a:pPr lvl="0" rtl="0">
                        <a:spcBef>
                          <a:spcPts val="0"/>
                        </a:spcBef>
                        <a:buNone/>
                      </a:pPr>
                      <a:r>
                        <a:rPr lang="en" sz="1200"/>
                        <a:t>0.33 ft</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FFFFFF"/>
                    </a:solidFill>
                  </a:tcPr>
                </a:tc>
                <a:tc>
                  <a:txBody>
                    <a:bodyPr/>
                    <a:lstStyle/>
                    <a:p>
                      <a:pPr lvl="0" rtl="0">
                        <a:spcBef>
                          <a:spcPts val="0"/>
                        </a:spcBef>
                        <a:buClr>
                          <a:schemeClr val="dk1"/>
                        </a:buClr>
                        <a:buSzPts val="1100"/>
                        <a:buFont typeface="Arial"/>
                        <a:buNone/>
                      </a:pPr>
                      <a:r>
                        <a:rPr lang="en" sz="1200">
                          <a:solidFill>
                            <a:schemeClr val="dk1"/>
                          </a:solidFill>
                        </a:rPr>
                        <a:t>0.33 ft</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FFFFFF"/>
                    </a:solidFill>
                  </a:tcPr>
                </a:tc>
                <a:tc>
                  <a:txBody>
                    <a:bodyPr/>
                    <a:lstStyle/>
                    <a:p>
                      <a:pPr lvl="0" rtl="0">
                        <a:spcBef>
                          <a:spcPts val="0"/>
                        </a:spcBef>
                        <a:buClr>
                          <a:schemeClr val="dk1"/>
                        </a:buClr>
                        <a:buSzPts val="1100"/>
                        <a:buFont typeface="Arial"/>
                        <a:buNone/>
                      </a:pPr>
                      <a:r>
                        <a:rPr lang="en" sz="1200">
                          <a:solidFill>
                            <a:schemeClr val="dk1"/>
                          </a:solidFill>
                        </a:rPr>
                        <a:t>0.33 ft</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FFFFFF"/>
                    </a:solidFill>
                  </a:tcPr>
                </a:tc>
                <a:tc>
                  <a:txBody>
                    <a:bodyPr/>
                    <a:lstStyle/>
                    <a:p>
                      <a:pPr lvl="0" rtl="0">
                        <a:spcBef>
                          <a:spcPts val="0"/>
                        </a:spcBef>
                        <a:buClr>
                          <a:schemeClr val="dk1"/>
                        </a:buClr>
                        <a:buSzPts val="1100"/>
                        <a:buFont typeface="Arial"/>
                        <a:buNone/>
                      </a:pPr>
                      <a:r>
                        <a:rPr lang="en" sz="1200">
                          <a:solidFill>
                            <a:schemeClr val="dk1"/>
                          </a:solidFill>
                        </a:rPr>
                        <a:t>0.33 ft</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11875">
                <a:tc>
                  <a:txBody>
                    <a:bodyPr/>
                    <a:lstStyle/>
                    <a:p>
                      <a:pPr lvl="0" rtl="0">
                        <a:spcBef>
                          <a:spcPts val="0"/>
                        </a:spcBef>
                        <a:buNone/>
                      </a:pPr>
                      <a:r>
                        <a:rPr lang="en" sz="1200"/>
                        <a:t>Radius of Influence</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6FA8DC"/>
                    </a:solidFill>
                  </a:tcPr>
                </a:tc>
                <a:tc>
                  <a:txBody>
                    <a:bodyPr/>
                    <a:lstStyle/>
                    <a:p>
                      <a:pPr lvl="0" rtl="0">
                        <a:spcBef>
                          <a:spcPts val="0"/>
                        </a:spcBef>
                        <a:buNone/>
                      </a:pPr>
                      <a:r>
                        <a:rPr lang="en" sz="1200"/>
                        <a:t>R</a:t>
                      </a:r>
                      <a:r>
                        <a:rPr lang="en" sz="1200" baseline="-25000"/>
                        <a:t>o</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6FA8DC"/>
                    </a:solidFill>
                  </a:tcPr>
                </a:tc>
                <a:tc>
                  <a:txBody>
                    <a:bodyPr/>
                    <a:lstStyle/>
                    <a:p>
                      <a:pPr lvl="0" rtl="0">
                        <a:spcBef>
                          <a:spcPts val="0"/>
                        </a:spcBef>
                        <a:buNone/>
                      </a:pPr>
                      <a:r>
                        <a:rPr lang="en" sz="1200"/>
                        <a:t>4.04 ft</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6FA8DC"/>
                    </a:solidFill>
                  </a:tcPr>
                </a:tc>
                <a:tc>
                  <a:txBody>
                    <a:bodyPr/>
                    <a:lstStyle/>
                    <a:p>
                      <a:pPr lvl="0" rtl="0">
                        <a:spcBef>
                          <a:spcPts val="0"/>
                        </a:spcBef>
                        <a:buNone/>
                      </a:pPr>
                      <a:r>
                        <a:rPr lang="en" sz="1200"/>
                        <a:t>5.47 ft</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6FA8DC"/>
                    </a:solidFill>
                  </a:tcPr>
                </a:tc>
                <a:tc>
                  <a:txBody>
                    <a:bodyPr/>
                    <a:lstStyle/>
                    <a:p>
                      <a:pPr lvl="0" rtl="0">
                        <a:spcBef>
                          <a:spcPts val="0"/>
                        </a:spcBef>
                        <a:buNone/>
                      </a:pPr>
                      <a:r>
                        <a:rPr lang="en" sz="1200"/>
                        <a:t>5.47 ft</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6FA8DC"/>
                    </a:solidFill>
                  </a:tcPr>
                </a:tc>
                <a:tc>
                  <a:txBody>
                    <a:bodyPr/>
                    <a:lstStyle/>
                    <a:p>
                      <a:pPr lvl="0" rtl="0">
                        <a:spcBef>
                          <a:spcPts val="0"/>
                        </a:spcBef>
                        <a:buNone/>
                      </a:pPr>
                      <a:r>
                        <a:rPr lang="en" sz="1200"/>
                        <a:t>8.44 ft</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6FA8DC"/>
                    </a:solidFill>
                  </a:tcPr>
                </a:tc>
                <a:extLst>
                  <a:ext uri="{0D108BD9-81ED-4DB2-BD59-A6C34878D82A}">
                    <a16:rowId xmlns:a16="http://schemas.microsoft.com/office/drawing/2014/main" val="10005"/>
                  </a:ext>
                </a:extLst>
              </a:tr>
              <a:tr h="511875">
                <a:tc>
                  <a:txBody>
                    <a:bodyPr/>
                    <a:lstStyle/>
                    <a:p>
                      <a:pPr lvl="0" rtl="0">
                        <a:spcBef>
                          <a:spcPts val="0"/>
                        </a:spcBef>
                        <a:buNone/>
                      </a:pPr>
                      <a:r>
                        <a:rPr lang="en" sz="1200"/>
                        <a:t>Water Levels</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FFFFFF"/>
                    </a:solidFill>
                  </a:tcPr>
                </a:tc>
                <a:tc>
                  <a:txBody>
                    <a:bodyPr/>
                    <a:lstStyle/>
                    <a:p>
                      <a:pPr lvl="0" rtl="0">
                        <a:spcBef>
                          <a:spcPts val="0"/>
                        </a:spcBef>
                        <a:buNone/>
                      </a:pPr>
                      <a:r>
                        <a:rPr lang="en" sz="1200"/>
                        <a:t>H</a:t>
                      </a:r>
                      <a:r>
                        <a:rPr lang="en" sz="1200" baseline="-25000"/>
                        <a:t>o</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FFFFFF"/>
                    </a:solidFill>
                  </a:tcPr>
                </a:tc>
                <a:tc>
                  <a:txBody>
                    <a:bodyPr/>
                    <a:lstStyle/>
                    <a:p>
                      <a:pPr lvl="0" rtl="0">
                        <a:spcBef>
                          <a:spcPts val="0"/>
                        </a:spcBef>
                        <a:buNone/>
                      </a:pPr>
                      <a:r>
                        <a:rPr lang="en" sz="1200"/>
                        <a:t>4088 ft</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FFFFFF"/>
                    </a:solidFill>
                  </a:tcPr>
                </a:tc>
                <a:tc>
                  <a:txBody>
                    <a:bodyPr/>
                    <a:lstStyle/>
                    <a:p>
                      <a:pPr lvl="0" rtl="0">
                        <a:spcBef>
                          <a:spcPts val="0"/>
                        </a:spcBef>
                        <a:buNone/>
                      </a:pPr>
                      <a:r>
                        <a:rPr lang="en" sz="1200"/>
                        <a:t>4070 ft</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FFFFFF"/>
                    </a:solidFill>
                  </a:tcPr>
                </a:tc>
                <a:tc>
                  <a:txBody>
                    <a:bodyPr/>
                    <a:lstStyle/>
                    <a:p>
                      <a:pPr lvl="0" rtl="0">
                        <a:spcBef>
                          <a:spcPts val="0"/>
                        </a:spcBef>
                        <a:buNone/>
                      </a:pPr>
                      <a:r>
                        <a:rPr lang="en" sz="1200"/>
                        <a:t>4070 ft</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FFFFFF"/>
                    </a:solidFill>
                  </a:tcPr>
                </a:tc>
                <a:tc>
                  <a:txBody>
                    <a:bodyPr/>
                    <a:lstStyle/>
                    <a:p>
                      <a:pPr lvl="0" rtl="0">
                        <a:spcBef>
                          <a:spcPts val="0"/>
                        </a:spcBef>
                        <a:buNone/>
                      </a:pPr>
                      <a:r>
                        <a:rPr lang="en" sz="1200"/>
                        <a:t>4090 ft</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51150">
                <a:tc>
                  <a:txBody>
                    <a:bodyPr/>
                    <a:lstStyle/>
                    <a:p>
                      <a:pPr lvl="0" rtl="0">
                        <a:spcBef>
                          <a:spcPts val="0"/>
                        </a:spcBef>
                        <a:buNone/>
                      </a:pPr>
                      <a:endParaRPr sz="1200"/>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6FA8DC"/>
                    </a:solidFill>
                  </a:tcPr>
                </a:tc>
                <a:tc>
                  <a:txBody>
                    <a:bodyPr/>
                    <a:lstStyle/>
                    <a:p>
                      <a:pPr lvl="0" rtl="0">
                        <a:spcBef>
                          <a:spcPts val="0"/>
                        </a:spcBef>
                        <a:buNone/>
                      </a:pPr>
                      <a:r>
                        <a:rPr lang="en" sz="1200"/>
                        <a:t>H</a:t>
                      </a:r>
                      <a:r>
                        <a:rPr lang="en" sz="1200" baseline="-25000"/>
                        <a:t>1</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6FA8DC"/>
                    </a:solidFill>
                  </a:tcPr>
                </a:tc>
                <a:tc>
                  <a:txBody>
                    <a:bodyPr/>
                    <a:lstStyle/>
                    <a:p>
                      <a:pPr lvl="0" rtl="0">
                        <a:spcBef>
                          <a:spcPts val="0"/>
                        </a:spcBef>
                        <a:buNone/>
                      </a:pPr>
                      <a:r>
                        <a:rPr lang="en" sz="1200"/>
                        <a:t>4086.9 ft</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6FA8DC"/>
                    </a:solidFill>
                  </a:tcPr>
                </a:tc>
                <a:tc>
                  <a:txBody>
                    <a:bodyPr/>
                    <a:lstStyle/>
                    <a:p>
                      <a:pPr lvl="0" rtl="0">
                        <a:spcBef>
                          <a:spcPts val="0"/>
                        </a:spcBef>
                        <a:buNone/>
                      </a:pPr>
                      <a:r>
                        <a:rPr lang="en" sz="1200"/>
                        <a:t>4068.5 ft</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6FA8DC"/>
                    </a:solidFill>
                  </a:tcPr>
                </a:tc>
                <a:tc>
                  <a:txBody>
                    <a:bodyPr/>
                    <a:lstStyle/>
                    <a:p>
                      <a:pPr lvl="0" rtl="0">
                        <a:spcBef>
                          <a:spcPts val="0"/>
                        </a:spcBef>
                        <a:buNone/>
                      </a:pPr>
                      <a:r>
                        <a:rPr lang="en" sz="1200"/>
                        <a:t>4068. 5 ft</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6FA8DC"/>
                    </a:solidFill>
                  </a:tcPr>
                </a:tc>
                <a:tc>
                  <a:txBody>
                    <a:bodyPr/>
                    <a:lstStyle/>
                    <a:p>
                      <a:pPr lvl="0">
                        <a:spcBef>
                          <a:spcPts val="0"/>
                        </a:spcBef>
                        <a:buClr>
                          <a:schemeClr val="dk1"/>
                        </a:buClr>
                        <a:buSzPts val="1100"/>
                        <a:buFont typeface="Arial"/>
                        <a:buNone/>
                      </a:pPr>
                      <a:r>
                        <a:rPr lang="en" sz="1200">
                          <a:solidFill>
                            <a:schemeClr val="dk1"/>
                          </a:solidFill>
                        </a:rPr>
                        <a:t>4087.7 ft</a:t>
                      </a:r>
                    </a:p>
                    <a:p>
                      <a:pPr lvl="0" rtl="0">
                        <a:spcBef>
                          <a:spcPts val="0"/>
                        </a:spcBef>
                        <a:buNone/>
                      </a:pPr>
                      <a:endParaRPr sz="1200"/>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6FA8DC"/>
                    </a:solidFill>
                  </a:tcPr>
                </a:tc>
                <a:extLst>
                  <a:ext uri="{0D108BD9-81ED-4DB2-BD59-A6C34878D82A}">
                    <a16:rowId xmlns:a16="http://schemas.microsoft.com/office/drawing/2014/main" val="10007"/>
                  </a:ext>
                </a:extLst>
              </a:tr>
              <a:tr h="377475">
                <a:tc>
                  <a:txBody>
                    <a:bodyPr/>
                    <a:lstStyle/>
                    <a:p>
                      <a:pPr lvl="0">
                        <a:spcBef>
                          <a:spcPts val="0"/>
                        </a:spcBef>
                        <a:buNone/>
                      </a:pPr>
                      <a:r>
                        <a:rPr lang="en" sz="1200"/>
                        <a:t>Drawdown</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93C47D"/>
                    </a:solidFill>
                  </a:tcPr>
                </a:tc>
                <a:tc>
                  <a:txBody>
                    <a:bodyPr/>
                    <a:lstStyle/>
                    <a:p>
                      <a:pPr lvl="0">
                        <a:spcBef>
                          <a:spcPts val="0"/>
                        </a:spcBef>
                        <a:buNone/>
                      </a:pPr>
                      <a:endParaRPr sz="1200"/>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93C47D"/>
                    </a:solidFill>
                  </a:tcPr>
                </a:tc>
                <a:tc>
                  <a:txBody>
                    <a:bodyPr/>
                    <a:lstStyle/>
                    <a:p>
                      <a:pPr lvl="0" rtl="0">
                        <a:spcBef>
                          <a:spcPts val="0"/>
                        </a:spcBef>
                        <a:buNone/>
                      </a:pPr>
                      <a:r>
                        <a:rPr lang="en" sz="1200"/>
                        <a:t>1.1 ft</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93C47D"/>
                    </a:solidFill>
                  </a:tcPr>
                </a:tc>
                <a:tc>
                  <a:txBody>
                    <a:bodyPr/>
                    <a:lstStyle/>
                    <a:p>
                      <a:pPr lvl="0" rtl="0">
                        <a:spcBef>
                          <a:spcPts val="0"/>
                        </a:spcBef>
                        <a:buNone/>
                      </a:pPr>
                      <a:r>
                        <a:rPr lang="en" sz="1200"/>
                        <a:t>1.49 ft</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93C47D"/>
                    </a:solidFill>
                  </a:tcPr>
                </a:tc>
                <a:tc>
                  <a:txBody>
                    <a:bodyPr/>
                    <a:lstStyle/>
                    <a:p>
                      <a:pPr lvl="0" rtl="0">
                        <a:spcBef>
                          <a:spcPts val="0"/>
                        </a:spcBef>
                        <a:buNone/>
                      </a:pPr>
                      <a:r>
                        <a:rPr lang="en" sz="1200"/>
                        <a:t>1.49 ft</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93C47D"/>
                    </a:solidFill>
                  </a:tcPr>
                </a:tc>
                <a:tc>
                  <a:txBody>
                    <a:bodyPr/>
                    <a:lstStyle/>
                    <a:p>
                      <a:pPr lvl="0" rtl="0">
                        <a:spcBef>
                          <a:spcPts val="0"/>
                        </a:spcBef>
                        <a:buNone/>
                      </a:pPr>
                      <a:r>
                        <a:rPr lang="en" sz="1200"/>
                        <a:t>2.3 ft</a:t>
                      </a:r>
                    </a:p>
                  </a:txBody>
                  <a:tcPr marL="91425" marR="91425" marT="91425" marB="91425">
                    <a:lnL w="9525" cap="flat" cmpd="sng">
                      <a:solidFill>
                        <a:srgbClr val="3C78D8"/>
                      </a:solidFill>
                      <a:prstDash val="solid"/>
                      <a:round/>
                      <a:headEnd type="none" w="med" len="med"/>
                      <a:tailEnd type="none" w="med" len="med"/>
                    </a:lnL>
                    <a:lnR w="9525" cap="flat" cmpd="sng">
                      <a:solidFill>
                        <a:srgbClr val="3C78D8"/>
                      </a:solidFill>
                      <a:prstDash val="solid"/>
                      <a:round/>
                      <a:headEnd type="none" w="med" len="med"/>
                      <a:tailEnd type="none" w="med" len="med"/>
                    </a:lnR>
                    <a:lnT w="9525" cap="flat" cmpd="sng">
                      <a:solidFill>
                        <a:srgbClr val="3C78D8"/>
                      </a:solidFill>
                      <a:prstDash val="solid"/>
                      <a:round/>
                      <a:headEnd type="none" w="med" len="med"/>
                      <a:tailEnd type="none" w="med" len="med"/>
                    </a:lnT>
                    <a:lnB w="9525" cap="flat" cmpd="sng">
                      <a:solidFill>
                        <a:srgbClr val="3C78D8"/>
                      </a:solidFill>
                      <a:prstDash val="solid"/>
                      <a:round/>
                      <a:headEnd type="none" w="med" len="med"/>
                      <a:tailEnd type="none" w="med" len="med"/>
                    </a:lnB>
                    <a:solidFill>
                      <a:srgbClr val="93C47D"/>
                    </a:solidFill>
                  </a:tcPr>
                </a:tc>
                <a:extLst>
                  <a:ext uri="{0D108BD9-81ED-4DB2-BD59-A6C34878D82A}">
                    <a16:rowId xmlns:a16="http://schemas.microsoft.com/office/drawing/2014/main" val="10008"/>
                  </a:ext>
                </a:extLst>
              </a:tr>
            </a:tbl>
          </a:graphicData>
        </a:graphic>
      </p:graphicFrame>
      <p:sp>
        <p:nvSpPr>
          <p:cNvPr id="139" name="Shape 139"/>
          <p:cNvSpPr txBox="1"/>
          <p:nvPr/>
        </p:nvSpPr>
        <p:spPr>
          <a:xfrm>
            <a:off x="6034350" y="1789593"/>
            <a:ext cx="4195800" cy="853200"/>
          </a:xfrm>
          <a:prstGeom prst="rect">
            <a:avLst/>
          </a:prstGeom>
          <a:noFill/>
          <a:ln>
            <a:noFill/>
          </a:ln>
        </p:spPr>
        <p:txBody>
          <a:bodyPr wrap="square" lIns="91425" tIns="91425" rIns="91425" bIns="91425" anchor="t" anchorCtr="0">
            <a:noAutofit/>
          </a:bodyPr>
          <a:lstStyle/>
          <a:p>
            <a:pPr lvl="0" indent="457200" rtl="0">
              <a:spcBef>
                <a:spcPts val="0"/>
              </a:spcBef>
              <a:buNone/>
            </a:pPr>
            <a:r>
              <a:rPr lang="en" sz="1500" dirty="0">
                <a:solidFill>
                  <a:schemeClr val="lt1"/>
                </a:solidFill>
              </a:rPr>
              <a:t>R</a:t>
            </a:r>
            <a:r>
              <a:rPr lang="en" sz="1500" baseline="-25000" dirty="0">
                <a:solidFill>
                  <a:schemeClr val="lt1"/>
                </a:solidFill>
              </a:rPr>
              <a:t>o</a:t>
            </a:r>
            <a:r>
              <a:rPr lang="en" sz="1500" dirty="0">
                <a:solidFill>
                  <a:srgbClr val="FFFFFF"/>
                </a:solidFill>
              </a:rPr>
              <a:t>= 300 ( </a:t>
            </a:r>
            <a:r>
              <a:rPr lang="en" sz="1500" dirty="0">
                <a:solidFill>
                  <a:schemeClr val="lt1"/>
                </a:solidFill>
              </a:rPr>
              <a:t>H</a:t>
            </a:r>
            <a:r>
              <a:rPr lang="en" sz="1500" baseline="-25000" dirty="0">
                <a:solidFill>
                  <a:schemeClr val="lt1"/>
                </a:solidFill>
              </a:rPr>
              <a:t>o </a:t>
            </a:r>
            <a:r>
              <a:rPr lang="en" sz="1500" dirty="0">
                <a:solidFill>
                  <a:schemeClr val="lt1"/>
                </a:solidFill>
              </a:rPr>
              <a:t>- H</a:t>
            </a:r>
            <a:r>
              <a:rPr lang="en" sz="1500" baseline="-25000" dirty="0">
                <a:solidFill>
                  <a:schemeClr val="lt1"/>
                </a:solidFill>
              </a:rPr>
              <a:t>1</a:t>
            </a:r>
            <a:r>
              <a:rPr lang="en" sz="1500" dirty="0">
                <a:solidFill>
                  <a:srgbClr val="FFFFFF"/>
                </a:solidFill>
              </a:rPr>
              <a:t>) * K</a:t>
            </a:r>
            <a:r>
              <a:rPr lang="en" sz="1500" baseline="30000" dirty="0">
                <a:solidFill>
                  <a:srgbClr val="FFFFFF"/>
                </a:solidFill>
              </a:rPr>
              <a:t>2</a:t>
            </a:r>
          </a:p>
          <a:p>
            <a:pPr lvl="0" indent="457200" rtl="0">
              <a:spcBef>
                <a:spcPts val="0"/>
              </a:spcBef>
              <a:buNone/>
            </a:pPr>
            <a:endParaRPr sz="1500" dirty="0">
              <a:solidFill>
                <a:srgbClr val="FFFFFF"/>
              </a:solidFill>
            </a:endParaRPr>
          </a:p>
          <a:p>
            <a:pPr lvl="0" indent="457200" rtl="0">
              <a:spcBef>
                <a:spcPts val="0"/>
              </a:spcBef>
              <a:buNone/>
            </a:pPr>
            <a:r>
              <a:rPr lang="en" sz="1500" dirty="0">
                <a:solidFill>
                  <a:srgbClr val="FFFFFF"/>
                </a:solidFill>
              </a:rPr>
              <a:t>Q = (PI*K*(H</a:t>
            </a:r>
            <a:r>
              <a:rPr lang="en" sz="1500" baseline="-25000" dirty="0">
                <a:solidFill>
                  <a:srgbClr val="FFFFFF"/>
                </a:solidFill>
              </a:rPr>
              <a:t>o</a:t>
            </a:r>
            <a:r>
              <a:rPr lang="en" sz="1500" baseline="30000" dirty="0">
                <a:solidFill>
                  <a:srgbClr val="FFFFFF"/>
                </a:solidFill>
              </a:rPr>
              <a:t>2</a:t>
            </a:r>
            <a:r>
              <a:rPr lang="en" sz="1500" dirty="0">
                <a:solidFill>
                  <a:srgbClr val="FFFFFF"/>
                </a:solidFill>
              </a:rPr>
              <a:t>-H</a:t>
            </a:r>
            <a:r>
              <a:rPr lang="en" sz="1500" baseline="-25000" dirty="0">
                <a:solidFill>
                  <a:srgbClr val="FFFFFF"/>
                </a:solidFill>
              </a:rPr>
              <a:t>1</a:t>
            </a:r>
            <a:r>
              <a:rPr lang="en" sz="1500" baseline="30000" dirty="0">
                <a:solidFill>
                  <a:srgbClr val="FFFFFF"/>
                </a:solidFill>
              </a:rPr>
              <a:t>2</a:t>
            </a:r>
            <a:r>
              <a:rPr lang="en" sz="1500" dirty="0">
                <a:solidFill>
                  <a:srgbClr val="FFFFFF"/>
                </a:solidFill>
              </a:rPr>
              <a:t>))/ln(R</a:t>
            </a:r>
            <a:r>
              <a:rPr lang="en" sz="1500" baseline="-25000" dirty="0">
                <a:solidFill>
                  <a:srgbClr val="FFFFFF"/>
                </a:solidFill>
              </a:rPr>
              <a:t>o</a:t>
            </a:r>
            <a:r>
              <a:rPr lang="en" sz="1500" dirty="0">
                <a:solidFill>
                  <a:srgbClr val="FFFFFF"/>
                </a:solidFill>
              </a:rPr>
              <a:t>/R</a:t>
            </a:r>
            <a:r>
              <a:rPr lang="en" sz="1500" baseline="-25000" dirty="0">
                <a:solidFill>
                  <a:srgbClr val="FFFFFF"/>
                </a:solidFill>
              </a:rPr>
              <a:t>1</a:t>
            </a:r>
            <a:r>
              <a:rPr lang="en" sz="1500" dirty="0">
                <a:solidFill>
                  <a:srgbClr val="FFFFFF"/>
                </a:solidFill>
              </a:rPr>
              <a:t>)</a:t>
            </a:r>
          </a:p>
        </p:txBody>
      </p:sp>
      <p:sp>
        <p:nvSpPr>
          <p:cNvPr id="140" name="Shape 140"/>
          <p:cNvSpPr txBox="1"/>
          <p:nvPr/>
        </p:nvSpPr>
        <p:spPr>
          <a:xfrm>
            <a:off x="7508400" y="4661875"/>
            <a:ext cx="1247700" cy="572700"/>
          </a:xfrm>
          <a:prstGeom prst="rect">
            <a:avLst/>
          </a:prstGeom>
          <a:noFill/>
          <a:ln>
            <a:noFill/>
          </a:ln>
        </p:spPr>
        <p:txBody>
          <a:bodyPr wrap="square" lIns="91425" tIns="91425" rIns="91425" bIns="91425" anchor="ctr" anchorCtr="0">
            <a:noAutofit/>
          </a:bodyPr>
          <a:lstStyle/>
          <a:p>
            <a:pPr lvl="0" rtl="0">
              <a:spcBef>
                <a:spcPts val="0"/>
              </a:spcBef>
              <a:buNone/>
            </a:pPr>
            <a:r>
              <a:rPr lang="en" sz="1800">
                <a:solidFill>
                  <a:srgbClr val="FF9900"/>
                </a:solidFill>
                <a:latin typeface="Calibri"/>
                <a:ea typeface="Calibri"/>
                <a:cs typeface="Calibri"/>
                <a:sym typeface="Calibri"/>
              </a:rPr>
              <a:t>Abdul, 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140225"/>
            <a:ext cx="8520600" cy="572700"/>
          </a:xfrm>
          <a:prstGeom prst="rect">
            <a:avLst/>
          </a:prstGeom>
        </p:spPr>
        <p:txBody>
          <a:bodyPr wrap="square" lIns="91425" tIns="91425" rIns="91425" bIns="91425" anchor="t" anchorCtr="0">
            <a:noAutofit/>
          </a:bodyPr>
          <a:lstStyle/>
          <a:p>
            <a:pPr lvl="0" rtl="0">
              <a:spcBef>
                <a:spcPts val="0"/>
              </a:spcBef>
              <a:buNone/>
            </a:pPr>
            <a:r>
              <a:rPr lang="en" b="1">
                <a:solidFill>
                  <a:srgbClr val="FF9900"/>
                </a:solidFill>
              </a:rPr>
              <a:t>Aquifer Characterization (cont.)</a:t>
            </a:r>
          </a:p>
        </p:txBody>
      </p:sp>
      <p:pic>
        <p:nvPicPr>
          <p:cNvPr id="146" name="Shape 146" descr="DRH Logo.png"/>
          <p:cNvPicPr preferRelativeResize="0"/>
          <p:nvPr/>
        </p:nvPicPr>
        <p:blipFill>
          <a:blip r:embed="rId4">
            <a:alphaModFix/>
          </a:blip>
          <a:stretch>
            <a:fillRect/>
          </a:stretch>
        </p:blipFill>
        <p:spPr>
          <a:xfrm>
            <a:off x="8338199" y="4349675"/>
            <a:ext cx="494105" cy="572700"/>
          </a:xfrm>
          <a:prstGeom prst="rect">
            <a:avLst/>
          </a:prstGeom>
          <a:noFill/>
          <a:ln>
            <a:noFill/>
          </a:ln>
        </p:spPr>
      </p:pic>
      <p:sp>
        <p:nvSpPr>
          <p:cNvPr id="147" name="Shape 147"/>
          <p:cNvSpPr txBox="1"/>
          <p:nvPr/>
        </p:nvSpPr>
        <p:spPr>
          <a:xfrm>
            <a:off x="242476" y="4442425"/>
            <a:ext cx="3680100" cy="378300"/>
          </a:xfrm>
          <a:prstGeom prst="rect">
            <a:avLst/>
          </a:prstGeom>
          <a:noFill/>
          <a:ln>
            <a:noFill/>
          </a:ln>
        </p:spPr>
        <p:txBody>
          <a:bodyPr wrap="square" lIns="91425" tIns="91425" rIns="91425" bIns="91425" anchor="t" anchorCtr="0">
            <a:noAutofit/>
          </a:bodyPr>
          <a:lstStyle/>
          <a:p>
            <a:pPr lvl="0">
              <a:spcBef>
                <a:spcPts val="0"/>
              </a:spcBef>
              <a:buNone/>
            </a:pPr>
            <a:r>
              <a:rPr lang="en" sz="1000">
                <a:solidFill>
                  <a:srgbClr val="FFFFFF"/>
                </a:solidFill>
              </a:rPr>
              <a:t>Figure 7: Projected Water Table Elevation</a:t>
            </a:r>
          </a:p>
        </p:txBody>
      </p:sp>
      <p:sp>
        <p:nvSpPr>
          <p:cNvPr id="148" name="Shape 148"/>
          <p:cNvSpPr txBox="1"/>
          <p:nvPr/>
        </p:nvSpPr>
        <p:spPr>
          <a:xfrm>
            <a:off x="4896300" y="712925"/>
            <a:ext cx="3936000" cy="3841200"/>
          </a:xfrm>
          <a:prstGeom prst="rect">
            <a:avLst/>
          </a:prstGeom>
          <a:noFill/>
          <a:ln>
            <a:noFill/>
          </a:ln>
        </p:spPr>
        <p:txBody>
          <a:bodyPr wrap="square" lIns="91425" tIns="91425" rIns="91425" bIns="91425" anchor="t" anchorCtr="0">
            <a:noAutofit/>
          </a:bodyPr>
          <a:lstStyle/>
          <a:p>
            <a:pPr lvl="0">
              <a:spcBef>
                <a:spcPts val="0"/>
              </a:spcBef>
              <a:buNone/>
            </a:pPr>
            <a:r>
              <a:rPr lang="en" sz="1500" dirty="0">
                <a:solidFill>
                  <a:srgbClr val="FFFFFF"/>
                </a:solidFill>
              </a:rPr>
              <a:t>-Historic elevation in 1976 [3]: </a:t>
            </a:r>
          </a:p>
          <a:p>
            <a:pPr lvl="0" indent="457200" rtl="0">
              <a:spcBef>
                <a:spcPts val="0"/>
              </a:spcBef>
              <a:buNone/>
            </a:pPr>
            <a:r>
              <a:rPr lang="en" sz="1500" dirty="0">
                <a:solidFill>
                  <a:srgbClr val="FFFFFF"/>
                </a:solidFill>
              </a:rPr>
              <a:t>5620.0 ft</a:t>
            </a:r>
          </a:p>
          <a:p>
            <a:pPr lvl="0" indent="457200">
              <a:spcBef>
                <a:spcPts val="0"/>
              </a:spcBef>
              <a:buNone/>
            </a:pPr>
            <a:endParaRPr sz="1500" dirty="0">
              <a:solidFill>
                <a:srgbClr val="FFFFFF"/>
              </a:solidFill>
            </a:endParaRPr>
          </a:p>
          <a:p>
            <a:pPr lvl="0">
              <a:spcBef>
                <a:spcPts val="0"/>
              </a:spcBef>
              <a:buNone/>
            </a:pPr>
            <a:r>
              <a:rPr lang="en" sz="1500" dirty="0">
                <a:solidFill>
                  <a:srgbClr val="FFFFFF"/>
                </a:solidFill>
              </a:rPr>
              <a:t>-Current elevation in 2017 [3]: </a:t>
            </a:r>
          </a:p>
          <a:p>
            <a:pPr lvl="0" indent="457200" rtl="0">
              <a:spcBef>
                <a:spcPts val="0"/>
              </a:spcBef>
              <a:buNone/>
            </a:pPr>
            <a:r>
              <a:rPr lang="en" sz="1500" dirty="0">
                <a:solidFill>
                  <a:srgbClr val="FFFFFF"/>
                </a:solidFill>
              </a:rPr>
              <a:t>5611.08 ft</a:t>
            </a:r>
          </a:p>
          <a:p>
            <a:pPr lvl="0" indent="457200" rtl="0">
              <a:spcBef>
                <a:spcPts val="0"/>
              </a:spcBef>
              <a:buNone/>
            </a:pPr>
            <a:endParaRPr sz="1500" dirty="0">
              <a:solidFill>
                <a:srgbClr val="FFFFFF"/>
              </a:solidFill>
            </a:endParaRPr>
          </a:p>
          <a:p>
            <a:pPr lvl="0">
              <a:spcBef>
                <a:spcPts val="0"/>
              </a:spcBef>
              <a:buNone/>
            </a:pPr>
            <a:r>
              <a:rPr lang="en" sz="1500" dirty="0">
                <a:solidFill>
                  <a:srgbClr val="FFFFFF"/>
                </a:solidFill>
              </a:rPr>
              <a:t>-Water table drops at nearly constant rate:</a:t>
            </a:r>
          </a:p>
          <a:p>
            <a:pPr lvl="0" rtl="0">
              <a:spcBef>
                <a:spcPts val="0"/>
              </a:spcBef>
              <a:buNone/>
            </a:pPr>
            <a:r>
              <a:rPr lang="en" sz="1500" dirty="0">
                <a:solidFill>
                  <a:srgbClr val="FFFFFF"/>
                </a:solidFill>
              </a:rPr>
              <a:t> </a:t>
            </a:r>
            <a:r>
              <a:rPr lang="en" sz="1500" dirty="0" smtClean="0">
                <a:solidFill>
                  <a:srgbClr val="FFFFFF"/>
                </a:solidFill>
              </a:rPr>
              <a:t>        0.208 </a:t>
            </a:r>
            <a:r>
              <a:rPr lang="en" sz="1500" dirty="0">
                <a:solidFill>
                  <a:srgbClr val="FFFFFF"/>
                </a:solidFill>
              </a:rPr>
              <a:t>ft/yr</a:t>
            </a:r>
          </a:p>
          <a:p>
            <a:pPr lvl="0" rtl="0">
              <a:spcBef>
                <a:spcPts val="0"/>
              </a:spcBef>
              <a:buNone/>
            </a:pPr>
            <a:endParaRPr sz="1500" dirty="0">
              <a:solidFill>
                <a:srgbClr val="FFFFFF"/>
              </a:solidFill>
            </a:endParaRPr>
          </a:p>
          <a:p>
            <a:pPr lvl="0">
              <a:spcBef>
                <a:spcPts val="0"/>
              </a:spcBef>
              <a:buNone/>
            </a:pPr>
            <a:r>
              <a:rPr lang="en" sz="1500" dirty="0">
                <a:solidFill>
                  <a:srgbClr val="FFFFFF"/>
                </a:solidFill>
              </a:rPr>
              <a:t>-Projected over 20 year period</a:t>
            </a:r>
          </a:p>
          <a:p>
            <a:pPr lvl="0" rtl="0">
              <a:spcBef>
                <a:spcPts val="0"/>
              </a:spcBef>
              <a:buNone/>
            </a:pPr>
            <a:r>
              <a:rPr lang="en" sz="1500" dirty="0">
                <a:solidFill>
                  <a:srgbClr val="FFFFFF"/>
                </a:solidFill>
              </a:rPr>
              <a:t> </a:t>
            </a:r>
            <a:r>
              <a:rPr lang="en" sz="1500" dirty="0" smtClean="0">
                <a:solidFill>
                  <a:srgbClr val="FFFFFF"/>
                </a:solidFill>
              </a:rPr>
              <a:t>        Elevation </a:t>
            </a:r>
            <a:r>
              <a:rPr lang="en" sz="1500" dirty="0">
                <a:solidFill>
                  <a:srgbClr val="FFFFFF"/>
                </a:solidFill>
              </a:rPr>
              <a:t>in 2017: 5611.08 ft</a:t>
            </a:r>
          </a:p>
          <a:p>
            <a:pPr lvl="0" rtl="0">
              <a:spcBef>
                <a:spcPts val="0"/>
              </a:spcBef>
              <a:buNone/>
            </a:pPr>
            <a:r>
              <a:rPr lang="en" sz="1500" dirty="0">
                <a:solidFill>
                  <a:srgbClr val="FFFFFF"/>
                </a:solidFill>
              </a:rPr>
              <a:t> </a:t>
            </a:r>
            <a:r>
              <a:rPr lang="en" sz="1500" dirty="0" smtClean="0">
                <a:solidFill>
                  <a:srgbClr val="FFFFFF"/>
                </a:solidFill>
              </a:rPr>
              <a:t>        Elevation </a:t>
            </a:r>
            <a:r>
              <a:rPr lang="en" sz="1500" dirty="0">
                <a:solidFill>
                  <a:srgbClr val="FFFFFF"/>
                </a:solidFill>
              </a:rPr>
              <a:t>in 2037: 5606.37 ft</a:t>
            </a:r>
          </a:p>
          <a:p>
            <a:pPr lvl="0" rtl="0">
              <a:spcBef>
                <a:spcPts val="0"/>
              </a:spcBef>
              <a:buNone/>
            </a:pPr>
            <a:endParaRPr sz="1500" dirty="0">
              <a:solidFill>
                <a:srgbClr val="FFFFFF"/>
              </a:solidFill>
            </a:endParaRPr>
          </a:p>
          <a:p>
            <a:pPr lvl="0" rtl="0">
              <a:spcBef>
                <a:spcPts val="0"/>
              </a:spcBef>
              <a:buNone/>
            </a:pPr>
            <a:r>
              <a:rPr lang="en" sz="1500" dirty="0">
                <a:solidFill>
                  <a:srgbClr val="FFFFFF"/>
                </a:solidFill>
              </a:rPr>
              <a:t>-Water table will drop approximately 5 ft over 20 year projection</a:t>
            </a:r>
          </a:p>
          <a:p>
            <a:pPr lvl="0">
              <a:spcBef>
                <a:spcPts val="0"/>
              </a:spcBef>
              <a:buNone/>
            </a:pPr>
            <a:endParaRPr sz="1500" dirty="0">
              <a:solidFill>
                <a:srgbClr val="FFFFFF"/>
              </a:solidFill>
            </a:endParaRPr>
          </a:p>
        </p:txBody>
      </p:sp>
      <p:sp>
        <p:nvSpPr>
          <p:cNvPr id="149" name="Shape 149"/>
          <p:cNvSpPr txBox="1"/>
          <p:nvPr/>
        </p:nvSpPr>
        <p:spPr>
          <a:xfrm>
            <a:off x="7483575" y="4683875"/>
            <a:ext cx="1287300" cy="572700"/>
          </a:xfrm>
          <a:prstGeom prst="rect">
            <a:avLst/>
          </a:prstGeom>
          <a:noFill/>
          <a:ln>
            <a:noFill/>
          </a:ln>
        </p:spPr>
        <p:txBody>
          <a:bodyPr wrap="square" lIns="91425" tIns="91425" rIns="91425" bIns="91425" anchor="ctr" anchorCtr="0">
            <a:noAutofit/>
          </a:bodyPr>
          <a:lstStyle/>
          <a:p>
            <a:pPr lvl="0" rtl="0">
              <a:spcBef>
                <a:spcPts val="0"/>
              </a:spcBef>
              <a:buNone/>
            </a:pPr>
            <a:r>
              <a:rPr lang="en" sz="1800">
                <a:solidFill>
                  <a:srgbClr val="FF9900"/>
                </a:solidFill>
                <a:latin typeface="Calibri"/>
                <a:ea typeface="Calibri"/>
                <a:cs typeface="Calibri"/>
                <a:sym typeface="Calibri"/>
              </a:rPr>
              <a:t>Abdul, 5</a:t>
            </a:r>
          </a:p>
        </p:txBody>
      </p:sp>
      <p:pic>
        <p:nvPicPr>
          <p:cNvPr id="150" name="Shape 150"/>
          <p:cNvPicPr preferRelativeResize="0"/>
          <p:nvPr/>
        </p:nvPicPr>
        <p:blipFill rotWithShape="1">
          <a:blip r:embed="rId5">
            <a:alphaModFix/>
          </a:blip>
          <a:srcRect b="6076"/>
          <a:stretch/>
        </p:blipFill>
        <p:spPr>
          <a:xfrm>
            <a:off x="311700" y="712925"/>
            <a:ext cx="4313126" cy="3729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11700" y="140225"/>
            <a:ext cx="8520600" cy="572700"/>
          </a:xfrm>
          <a:prstGeom prst="rect">
            <a:avLst/>
          </a:prstGeom>
        </p:spPr>
        <p:txBody>
          <a:bodyPr wrap="square" lIns="91425" tIns="91425" rIns="91425" bIns="91425" anchor="t" anchorCtr="0">
            <a:noAutofit/>
          </a:bodyPr>
          <a:lstStyle/>
          <a:p>
            <a:pPr lvl="0" rtl="0">
              <a:spcBef>
                <a:spcPts val="0"/>
              </a:spcBef>
              <a:buNone/>
            </a:pPr>
            <a:r>
              <a:rPr lang="en" b="1">
                <a:solidFill>
                  <a:srgbClr val="FF9900"/>
                </a:solidFill>
              </a:rPr>
              <a:t>Water Distribution System Characterization</a:t>
            </a:r>
          </a:p>
        </p:txBody>
      </p:sp>
      <p:sp>
        <p:nvSpPr>
          <p:cNvPr id="156" name="Shape 156"/>
          <p:cNvSpPr txBox="1">
            <a:spLocks noGrp="1"/>
          </p:cNvSpPr>
          <p:nvPr>
            <p:ph type="body" idx="1"/>
          </p:nvPr>
        </p:nvSpPr>
        <p:spPr>
          <a:xfrm>
            <a:off x="311700" y="677100"/>
            <a:ext cx="4238400" cy="4324800"/>
          </a:xfrm>
          <a:prstGeom prst="rect">
            <a:avLst/>
          </a:prstGeom>
        </p:spPr>
        <p:txBody>
          <a:bodyPr wrap="square" lIns="91425" tIns="91425" rIns="91425" bIns="91425" anchor="t" anchorCtr="0">
            <a:noAutofit/>
          </a:bodyPr>
          <a:lstStyle/>
          <a:p>
            <a:pPr lvl="0" rtl="0">
              <a:lnSpc>
                <a:spcPct val="100000"/>
              </a:lnSpc>
              <a:spcBef>
                <a:spcPts val="0"/>
              </a:spcBef>
              <a:spcAft>
                <a:spcPts val="0"/>
              </a:spcAft>
              <a:buNone/>
            </a:pPr>
            <a:r>
              <a:rPr lang="en" sz="1500">
                <a:solidFill>
                  <a:srgbClr val="FFFFFF"/>
                </a:solidFill>
              </a:rPr>
              <a:t>-Source Collection</a:t>
            </a:r>
          </a:p>
          <a:p>
            <a:pPr marL="457200" lvl="0" indent="0" rtl="0">
              <a:lnSpc>
                <a:spcPct val="100000"/>
              </a:lnSpc>
              <a:spcBef>
                <a:spcPts val="0"/>
              </a:spcBef>
              <a:spcAft>
                <a:spcPts val="0"/>
              </a:spcAft>
              <a:buNone/>
            </a:pPr>
            <a:r>
              <a:rPr lang="en" sz="1500">
                <a:solidFill>
                  <a:srgbClr val="FFFFFF"/>
                </a:solidFill>
              </a:rPr>
              <a:t>Pipeline Mixed with Surface Water in Catchment Water Wells</a:t>
            </a:r>
          </a:p>
          <a:p>
            <a:pPr marL="457200" lvl="0" indent="0" rtl="0">
              <a:lnSpc>
                <a:spcPct val="100000"/>
              </a:lnSpc>
              <a:spcBef>
                <a:spcPts val="0"/>
              </a:spcBef>
              <a:spcAft>
                <a:spcPts val="0"/>
              </a:spcAft>
              <a:buNone/>
            </a:pPr>
            <a:endParaRPr sz="1500">
              <a:solidFill>
                <a:srgbClr val="FFFFFF"/>
              </a:solidFill>
            </a:endParaRPr>
          </a:p>
          <a:p>
            <a:pPr lvl="0">
              <a:lnSpc>
                <a:spcPct val="100000"/>
              </a:lnSpc>
              <a:spcBef>
                <a:spcPts val="0"/>
              </a:spcBef>
              <a:spcAft>
                <a:spcPts val="0"/>
              </a:spcAft>
              <a:buNone/>
            </a:pPr>
            <a:r>
              <a:rPr lang="en" sz="1500">
                <a:solidFill>
                  <a:srgbClr val="FFFFFF"/>
                </a:solidFill>
              </a:rPr>
              <a:t>-Distribution</a:t>
            </a:r>
          </a:p>
          <a:p>
            <a:pPr marL="457200" lvl="0" indent="0" rtl="0">
              <a:lnSpc>
                <a:spcPct val="100000"/>
              </a:lnSpc>
              <a:spcBef>
                <a:spcPts val="0"/>
              </a:spcBef>
              <a:spcAft>
                <a:spcPts val="0"/>
              </a:spcAft>
              <a:buNone/>
            </a:pPr>
            <a:r>
              <a:rPr lang="en" sz="1500">
                <a:solidFill>
                  <a:srgbClr val="FFFFFF"/>
                </a:solidFill>
              </a:rPr>
              <a:t>Groundwater to Backwash Reservoir (15 Million Gallons), or a Storage Tank (2 Million Gallon)</a:t>
            </a:r>
          </a:p>
          <a:p>
            <a:pPr lvl="0">
              <a:spcBef>
                <a:spcPts val="0"/>
              </a:spcBef>
              <a:buNone/>
            </a:pPr>
            <a:endParaRPr sz="1500">
              <a:solidFill>
                <a:srgbClr val="FFFFFF"/>
              </a:solidFill>
            </a:endParaRPr>
          </a:p>
          <a:p>
            <a:pPr lvl="0" rtl="0">
              <a:spcBef>
                <a:spcPts val="0"/>
              </a:spcBef>
              <a:buNone/>
            </a:pPr>
            <a:endParaRPr sz="1500">
              <a:solidFill>
                <a:srgbClr val="FFFFFF"/>
              </a:solidFill>
            </a:endParaRPr>
          </a:p>
        </p:txBody>
      </p:sp>
      <p:pic>
        <p:nvPicPr>
          <p:cNvPr id="157" name="Shape 157" descr="DRH Logo.png"/>
          <p:cNvPicPr preferRelativeResize="0"/>
          <p:nvPr/>
        </p:nvPicPr>
        <p:blipFill>
          <a:blip r:embed="rId4">
            <a:alphaModFix/>
          </a:blip>
          <a:stretch>
            <a:fillRect/>
          </a:stretch>
        </p:blipFill>
        <p:spPr>
          <a:xfrm>
            <a:off x="8338199" y="4349675"/>
            <a:ext cx="494105" cy="572700"/>
          </a:xfrm>
          <a:prstGeom prst="rect">
            <a:avLst/>
          </a:prstGeom>
          <a:noFill/>
          <a:ln>
            <a:noFill/>
          </a:ln>
        </p:spPr>
      </p:pic>
      <p:pic>
        <p:nvPicPr>
          <p:cNvPr id="158" name="Shape 158"/>
          <p:cNvPicPr preferRelativeResize="0"/>
          <p:nvPr/>
        </p:nvPicPr>
        <p:blipFill>
          <a:blip r:embed="rId5">
            <a:alphaModFix/>
          </a:blip>
          <a:stretch>
            <a:fillRect/>
          </a:stretch>
        </p:blipFill>
        <p:spPr>
          <a:xfrm>
            <a:off x="4736650" y="591725"/>
            <a:ext cx="3400320" cy="2085378"/>
          </a:xfrm>
          <a:prstGeom prst="rect">
            <a:avLst/>
          </a:prstGeom>
          <a:noFill/>
          <a:ln>
            <a:noFill/>
          </a:ln>
        </p:spPr>
      </p:pic>
      <p:pic>
        <p:nvPicPr>
          <p:cNvPr id="159" name="Shape 159"/>
          <p:cNvPicPr preferRelativeResize="0"/>
          <p:nvPr/>
        </p:nvPicPr>
        <p:blipFill>
          <a:blip r:embed="rId6">
            <a:alphaModFix/>
          </a:blip>
          <a:stretch>
            <a:fillRect/>
          </a:stretch>
        </p:blipFill>
        <p:spPr>
          <a:xfrm>
            <a:off x="438188" y="2805575"/>
            <a:ext cx="3400320" cy="2030425"/>
          </a:xfrm>
          <a:prstGeom prst="rect">
            <a:avLst/>
          </a:prstGeom>
          <a:noFill/>
          <a:ln>
            <a:noFill/>
          </a:ln>
        </p:spPr>
      </p:pic>
      <p:sp>
        <p:nvSpPr>
          <p:cNvPr id="160" name="Shape 160"/>
          <p:cNvSpPr txBox="1"/>
          <p:nvPr/>
        </p:nvSpPr>
        <p:spPr>
          <a:xfrm>
            <a:off x="4627150" y="2581350"/>
            <a:ext cx="3400200" cy="271500"/>
          </a:xfrm>
          <a:prstGeom prst="rect">
            <a:avLst/>
          </a:prstGeom>
          <a:noFill/>
          <a:ln>
            <a:noFill/>
          </a:ln>
        </p:spPr>
        <p:txBody>
          <a:bodyPr wrap="square" lIns="91425" tIns="91425" rIns="91425" bIns="91425" anchor="t" anchorCtr="0">
            <a:noAutofit/>
          </a:bodyPr>
          <a:lstStyle/>
          <a:p>
            <a:pPr lvl="0">
              <a:spcBef>
                <a:spcPts val="0"/>
              </a:spcBef>
              <a:buNone/>
            </a:pPr>
            <a:r>
              <a:rPr lang="en" sz="1100">
                <a:solidFill>
                  <a:srgbClr val="FFFFFF"/>
                </a:solidFill>
              </a:rPr>
              <a:t>Figure 9: Drinking Water Backwash Reservoir </a:t>
            </a:r>
          </a:p>
        </p:txBody>
      </p:sp>
      <p:sp>
        <p:nvSpPr>
          <p:cNvPr id="161" name="Shape 161"/>
          <p:cNvSpPr txBox="1"/>
          <p:nvPr/>
        </p:nvSpPr>
        <p:spPr>
          <a:xfrm>
            <a:off x="4627150" y="4836000"/>
            <a:ext cx="3400200" cy="271500"/>
          </a:xfrm>
          <a:prstGeom prst="rect">
            <a:avLst/>
          </a:prstGeom>
          <a:noFill/>
          <a:ln>
            <a:noFill/>
          </a:ln>
        </p:spPr>
        <p:txBody>
          <a:bodyPr wrap="square" lIns="91425" tIns="91425" rIns="91425" bIns="91425" anchor="t" anchorCtr="0">
            <a:noAutofit/>
          </a:bodyPr>
          <a:lstStyle/>
          <a:p>
            <a:pPr lvl="0" rtl="0">
              <a:spcBef>
                <a:spcPts val="0"/>
              </a:spcBef>
              <a:buNone/>
            </a:pPr>
            <a:r>
              <a:rPr lang="en" sz="1100">
                <a:solidFill>
                  <a:srgbClr val="FFFFFF"/>
                </a:solidFill>
              </a:rPr>
              <a:t>Figure 10: Drinking Water Storage Tanks</a:t>
            </a:r>
          </a:p>
        </p:txBody>
      </p:sp>
      <p:sp>
        <p:nvSpPr>
          <p:cNvPr id="162" name="Shape 162"/>
          <p:cNvSpPr txBox="1"/>
          <p:nvPr/>
        </p:nvSpPr>
        <p:spPr>
          <a:xfrm>
            <a:off x="343509" y="4783200"/>
            <a:ext cx="3400200" cy="271500"/>
          </a:xfrm>
          <a:prstGeom prst="rect">
            <a:avLst/>
          </a:prstGeom>
          <a:noFill/>
          <a:ln>
            <a:noFill/>
          </a:ln>
        </p:spPr>
        <p:txBody>
          <a:bodyPr wrap="square" lIns="91425" tIns="91425" rIns="91425" bIns="91425" anchor="t" anchorCtr="0">
            <a:noAutofit/>
          </a:bodyPr>
          <a:lstStyle/>
          <a:p>
            <a:pPr lvl="0" rtl="0">
              <a:spcBef>
                <a:spcPts val="0"/>
              </a:spcBef>
              <a:buNone/>
            </a:pPr>
            <a:r>
              <a:rPr lang="en" sz="1100">
                <a:solidFill>
                  <a:srgbClr val="FFFFFF"/>
                </a:solidFill>
              </a:rPr>
              <a:t>Figure 8: Exposed Groundwater Pipeline</a:t>
            </a:r>
          </a:p>
        </p:txBody>
      </p:sp>
      <p:sp>
        <p:nvSpPr>
          <p:cNvPr id="163" name="Shape 163"/>
          <p:cNvSpPr txBox="1"/>
          <p:nvPr/>
        </p:nvSpPr>
        <p:spPr>
          <a:xfrm>
            <a:off x="7838825" y="4647950"/>
            <a:ext cx="898800" cy="765300"/>
          </a:xfrm>
          <a:prstGeom prst="rect">
            <a:avLst/>
          </a:prstGeom>
          <a:noFill/>
          <a:ln>
            <a:noFill/>
          </a:ln>
        </p:spPr>
        <p:txBody>
          <a:bodyPr wrap="square" lIns="91425" tIns="91425" rIns="91425" bIns="91425" anchor="ctr" anchorCtr="0">
            <a:noAutofit/>
          </a:bodyPr>
          <a:lstStyle/>
          <a:p>
            <a:pPr lvl="0" rtl="0">
              <a:spcBef>
                <a:spcPts val="0"/>
              </a:spcBef>
              <a:buNone/>
            </a:pPr>
            <a:r>
              <a:rPr lang="en" sz="1800">
                <a:solidFill>
                  <a:srgbClr val="FF9900"/>
                </a:solidFill>
                <a:latin typeface="Calibri"/>
                <a:ea typeface="Calibri"/>
                <a:cs typeface="Calibri"/>
                <a:sym typeface="Calibri"/>
              </a:rPr>
              <a:t>Aziz, 6</a:t>
            </a:r>
          </a:p>
        </p:txBody>
      </p:sp>
      <p:pic>
        <p:nvPicPr>
          <p:cNvPr id="164" name="Shape 164"/>
          <p:cNvPicPr preferRelativeResize="0"/>
          <p:nvPr/>
        </p:nvPicPr>
        <p:blipFill>
          <a:blip r:embed="rId7">
            <a:alphaModFix/>
          </a:blip>
          <a:stretch>
            <a:fillRect/>
          </a:stretch>
        </p:blipFill>
        <p:spPr>
          <a:xfrm>
            <a:off x="4702500" y="2891950"/>
            <a:ext cx="3434471" cy="199537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246875" y="154625"/>
            <a:ext cx="8520600" cy="572700"/>
          </a:xfrm>
          <a:prstGeom prst="rect">
            <a:avLst/>
          </a:prstGeom>
        </p:spPr>
        <p:txBody>
          <a:bodyPr wrap="square" lIns="91425" tIns="91425" rIns="91425" bIns="91425" anchor="t" anchorCtr="0">
            <a:noAutofit/>
          </a:bodyPr>
          <a:lstStyle/>
          <a:p>
            <a:pPr lvl="0" rtl="0">
              <a:spcBef>
                <a:spcPts val="0"/>
              </a:spcBef>
              <a:buNone/>
            </a:pPr>
            <a:r>
              <a:rPr lang="en" sz="2600" b="1">
                <a:solidFill>
                  <a:srgbClr val="FF9900"/>
                </a:solidFill>
              </a:rPr>
              <a:t>Water Distribution System Characterization (Cont.)</a:t>
            </a:r>
          </a:p>
        </p:txBody>
      </p:sp>
      <p:sp>
        <p:nvSpPr>
          <p:cNvPr id="170" name="Shape 170"/>
          <p:cNvSpPr txBox="1">
            <a:spLocks noGrp="1"/>
          </p:cNvSpPr>
          <p:nvPr>
            <p:ph type="body" idx="1"/>
          </p:nvPr>
        </p:nvSpPr>
        <p:spPr>
          <a:xfrm>
            <a:off x="135925" y="788850"/>
            <a:ext cx="4049700" cy="4324800"/>
          </a:xfrm>
          <a:prstGeom prst="rect">
            <a:avLst/>
          </a:prstGeom>
        </p:spPr>
        <p:txBody>
          <a:bodyPr wrap="square" lIns="91425" tIns="91425" rIns="91425" bIns="91425" anchor="t" anchorCtr="0">
            <a:noAutofit/>
          </a:bodyPr>
          <a:lstStyle/>
          <a:p>
            <a:pPr lvl="0" rtl="0">
              <a:lnSpc>
                <a:spcPct val="100000"/>
              </a:lnSpc>
              <a:spcBef>
                <a:spcPts val="0"/>
              </a:spcBef>
              <a:buNone/>
            </a:pPr>
            <a:r>
              <a:rPr lang="en" sz="1700">
                <a:solidFill>
                  <a:srgbClr val="FFFFFF"/>
                </a:solidFill>
              </a:rPr>
              <a:t>-Treatment [4]</a:t>
            </a:r>
          </a:p>
          <a:p>
            <a:pPr marL="457200" lvl="0" indent="0" rtl="0">
              <a:lnSpc>
                <a:spcPct val="100000"/>
              </a:lnSpc>
              <a:spcBef>
                <a:spcPts val="0"/>
              </a:spcBef>
              <a:buNone/>
            </a:pPr>
            <a:r>
              <a:rPr lang="en" sz="1700">
                <a:solidFill>
                  <a:srgbClr val="FFFFFF"/>
                </a:solidFill>
              </a:rPr>
              <a:t>Rapid Sand Filters</a:t>
            </a:r>
          </a:p>
          <a:p>
            <a:pPr marL="457200" lvl="0" indent="0" rtl="0">
              <a:lnSpc>
                <a:spcPct val="100000"/>
              </a:lnSpc>
              <a:spcBef>
                <a:spcPts val="0"/>
              </a:spcBef>
              <a:buNone/>
            </a:pPr>
            <a:r>
              <a:rPr lang="en" sz="1700">
                <a:solidFill>
                  <a:srgbClr val="FFFFFF"/>
                </a:solidFill>
              </a:rPr>
              <a:t> UV &amp; Chlorine</a:t>
            </a:r>
          </a:p>
          <a:p>
            <a:pPr marL="457200" lvl="0" indent="0" rtl="0">
              <a:lnSpc>
                <a:spcPct val="100000"/>
              </a:lnSpc>
              <a:spcBef>
                <a:spcPts val="0"/>
              </a:spcBef>
              <a:buNone/>
            </a:pPr>
            <a:r>
              <a:rPr lang="en" sz="1700">
                <a:solidFill>
                  <a:srgbClr val="FFFFFF"/>
                </a:solidFill>
              </a:rPr>
              <a:t>Chlorine Residual Level: 0.67 ppm</a:t>
            </a:r>
          </a:p>
          <a:p>
            <a:pPr lvl="0" rtl="0">
              <a:lnSpc>
                <a:spcPct val="100000"/>
              </a:lnSpc>
              <a:spcBef>
                <a:spcPts val="0"/>
              </a:spcBef>
              <a:buNone/>
            </a:pPr>
            <a:r>
              <a:rPr lang="en" sz="1700">
                <a:solidFill>
                  <a:srgbClr val="FFFFFF"/>
                </a:solidFill>
              </a:rPr>
              <a:t>-Wastewater collection/treatment [5]</a:t>
            </a:r>
          </a:p>
          <a:p>
            <a:pPr marL="457200" lvl="0" indent="0" rtl="0">
              <a:lnSpc>
                <a:spcPct val="100000"/>
              </a:lnSpc>
              <a:spcBef>
                <a:spcPts val="0"/>
              </a:spcBef>
              <a:buNone/>
            </a:pPr>
            <a:r>
              <a:rPr lang="en" sz="1700">
                <a:solidFill>
                  <a:srgbClr val="FFFFFF"/>
                </a:solidFill>
              </a:rPr>
              <a:t>Gravity Fed Sewer System</a:t>
            </a:r>
          </a:p>
          <a:p>
            <a:pPr marL="457200" lvl="0" indent="0" rtl="0">
              <a:lnSpc>
                <a:spcPct val="100000"/>
              </a:lnSpc>
              <a:spcBef>
                <a:spcPts val="0"/>
              </a:spcBef>
              <a:spcAft>
                <a:spcPts val="0"/>
              </a:spcAft>
              <a:buNone/>
            </a:pPr>
            <a:r>
              <a:rPr lang="en" sz="1700">
                <a:solidFill>
                  <a:schemeClr val="lt1"/>
                </a:solidFill>
              </a:rPr>
              <a:t>Discharged into 2 (out of 5) evaporative ponds</a:t>
            </a:r>
          </a:p>
          <a:p>
            <a:pPr lvl="0" rtl="0">
              <a:spcBef>
                <a:spcPts val="0"/>
              </a:spcBef>
              <a:buNone/>
            </a:pPr>
            <a:endParaRPr sz="1400">
              <a:solidFill>
                <a:srgbClr val="FFFFFF"/>
              </a:solidFill>
            </a:endParaRPr>
          </a:p>
        </p:txBody>
      </p:sp>
      <p:pic>
        <p:nvPicPr>
          <p:cNvPr id="171" name="Shape 171" descr="DRH Logo.png"/>
          <p:cNvPicPr preferRelativeResize="0"/>
          <p:nvPr/>
        </p:nvPicPr>
        <p:blipFill>
          <a:blip r:embed="rId4">
            <a:alphaModFix/>
          </a:blip>
          <a:stretch>
            <a:fillRect/>
          </a:stretch>
        </p:blipFill>
        <p:spPr>
          <a:xfrm>
            <a:off x="8338199" y="4349675"/>
            <a:ext cx="494105" cy="572700"/>
          </a:xfrm>
          <a:prstGeom prst="rect">
            <a:avLst/>
          </a:prstGeom>
          <a:noFill/>
          <a:ln>
            <a:noFill/>
          </a:ln>
        </p:spPr>
      </p:pic>
      <p:pic>
        <p:nvPicPr>
          <p:cNvPr id="172" name="Shape 172"/>
          <p:cNvPicPr preferRelativeResize="0"/>
          <p:nvPr/>
        </p:nvPicPr>
        <p:blipFill>
          <a:blip r:embed="rId5">
            <a:alphaModFix/>
          </a:blip>
          <a:stretch>
            <a:fillRect/>
          </a:stretch>
        </p:blipFill>
        <p:spPr>
          <a:xfrm>
            <a:off x="4185625" y="2924725"/>
            <a:ext cx="3766472" cy="1997649"/>
          </a:xfrm>
          <a:prstGeom prst="rect">
            <a:avLst/>
          </a:prstGeom>
          <a:noFill/>
          <a:ln>
            <a:noFill/>
          </a:ln>
        </p:spPr>
      </p:pic>
      <p:pic>
        <p:nvPicPr>
          <p:cNvPr id="173" name="Shape 173"/>
          <p:cNvPicPr preferRelativeResize="0"/>
          <p:nvPr/>
        </p:nvPicPr>
        <p:blipFill>
          <a:blip r:embed="rId6">
            <a:alphaModFix/>
          </a:blip>
          <a:stretch>
            <a:fillRect/>
          </a:stretch>
        </p:blipFill>
        <p:spPr>
          <a:xfrm>
            <a:off x="4185625" y="677100"/>
            <a:ext cx="3766479" cy="1988297"/>
          </a:xfrm>
          <a:prstGeom prst="rect">
            <a:avLst/>
          </a:prstGeom>
          <a:noFill/>
          <a:ln>
            <a:noFill/>
          </a:ln>
        </p:spPr>
      </p:pic>
      <p:sp>
        <p:nvSpPr>
          <p:cNvPr id="174" name="Shape 174"/>
          <p:cNvSpPr txBox="1"/>
          <p:nvPr/>
        </p:nvSpPr>
        <p:spPr>
          <a:xfrm>
            <a:off x="4135275" y="4842150"/>
            <a:ext cx="3400200" cy="271500"/>
          </a:xfrm>
          <a:prstGeom prst="rect">
            <a:avLst/>
          </a:prstGeom>
          <a:noFill/>
          <a:ln>
            <a:noFill/>
          </a:ln>
        </p:spPr>
        <p:txBody>
          <a:bodyPr wrap="square" lIns="91425" tIns="91425" rIns="91425" bIns="91425" anchor="t" anchorCtr="0">
            <a:noAutofit/>
          </a:bodyPr>
          <a:lstStyle/>
          <a:p>
            <a:pPr lvl="0" rtl="0">
              <a:spcBef>
                <a:spcPts val="0"/>
              </a:spcBef>
              <a:buNone/>
            </a:pPr>
            <a:r>
              <a:rPr lang="en" sz="1100">
                <a:solidFill>
                  <a:srgbClr val="FFFFFF"/>
                </a:solidFill>
              </a:rPr>
              <a:t>Figure 12: UV Treatment</a:t>
            </a:r>
          </a:p>
        </p:txBody>
      </p:sp>
      <p:sp>
        <p:nvSpPr>
          <p:cNvPr id="175" name="Shape 175"/>
          <p:cNvSpPr txBox="1"/>
          <p:nvPr/>
        </p:nvSpPr>
        <p:spPr>
          <a:xfrm>
            <a:off x="4135275" y="2597699"/>
            <a:ext cx="3400200" cy="271500"/>
          </a:xfrm>
          <a:prstGeom prst="rect">
            <a:avLst/>
          </a:prstGeom>
          <a:noFill/>
          <a:ln>
            <a:noFill/>
          </a:ln>
        </p:spPr>
        <p:txBody>
          <a:bodyPr wrap="square" lIns="91425" tIns="91425" rIns="91425" bIns="91425" anchor="t" anchorCtr="0">
            <a:noAutofit/>
          </a:bodyPr>
          <a:lstStyle/>
          <a:p>
            <a:pPr lvl="0" rtl="0">
              <a:spcBef>
                <a:spcPts val="0"/>
              </a:spcBef>
              <a:buNone/>
            </a:pPr>
            <a:r>
              <a:rPr lang="en" sz="1100" dirty="0">
                <a:solidFill>
                  <a:srgbClr val="FFFFFF"/>
                </a:solidFill>
              </a:rPr>
              <a:t>Figure 11: Filtration System Treatment</a:t>
            </a:r>
          </a:p>
        </p:txBody>
      </p:sp>
      <p:sp>
        <p:nvSpPr>
          <p:cNvPr id="176" name="Shape 176"/>
          <p:cNvSpPr txBox="1"/>
          <p:nvPr/>
        </p:nvSpPr>
        <p:spPr>
          <a:xfrm>
            <a:off x="7827100" y="4922375"/>
            <a:ext cx="869700" cy="221100"/>
          </a:xfrm>
          <a:prstGeom prst="rect">
            <a:avLst/>
          </a:prstGeom>
          <a:noFill/>
          <a:ln>
            <a:noFill/>
          </a:ln>
        </p:spPr>
        <p:txBody>
          <a:bodyPr wrap="square" lIns="91425" tIns="91425" rIns="91425" bIns="91425" anchor="ctr" anchorCtr="0">
            <a:noAutofit/>
          </a:bodyPr>
          <a:lstStyle/>
          <a:p>
            <a:pPr lvl="0" rtl="0">
              <a:spcBef>
                <a:spcPts val="0"/>
              </a:spcBef>
              <a:buNone/>
            </a:pPr>
            <a:r>
              <a:rPr lang="en" sz="1800">
                <a:solidFill>
                  <a:srgbClr val="FF9900"/>
                </a:solidFill>
                <a:latin typeface="Calibri"/>
                <a:ea typeface="Calibri"/>
                <a:cs typeface="Calibri"/>
                <a:sym typeface="Calibri"/>
              </a:rPr>
              <a:t>Aziz, 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0"/>
        <p:cNvGrpSpPr/>
        <p:nvPr/>
      </p:nvGrpSpPr>
      <p:grpSpPr>
        <a:xfrm>
          <a:off x="0" y="0"/>
          <a:ext cx="0" cy="0"/>
          <a:chOff x="0" y="0"/>
          <a:chExt cx="0" cy="0"/>
        </a:xfrm>
      </p:grpSpPr>
      <p:pic>
        <p:nvPicPr>
          <p:cNvPr id="181" name="Shape 181"/>
          <p:cNvPicPr preferRelativeResize="0"/>
          <p:nvPr/>
        </p:nvPicPr>
        <p:blipFill rotWithShape="1">
          <a:blip r:embed="rId4">
            <a:alphaModFix/>
          </a:blip>
          <a:srcRect l="11719" r="11880"/>
          <a:stretch/>
        </p:blipFill>
        <p:spPr>
          <a:xfrm>
            <a:off x="309150" y="664000"/>
            <a:ext cx="4725598" cy="3477740"/>
          </a:xfrm>
          <a:prstGeom prst="rect">
            <a:avLst/>
          </a:prstGeom>
          <a:noFill/>
          <a:ln>
            <a:noFill/>
          </a:ln>
        </p:spPr>
      </p:pic>
      <p:sp>
        <p:nvSpPr>
          <p:cNvPr id="182" name="Shape 182"/>
          <p:cNvSpPr txBox="1">
            <a:spLocks noGrp="1"/>
          </p:cNvSpPr>
          <p:nvPr>
            <p:ph type="title"/>
          </p:nvPr>
        </p:nvSpPr>
        <p:spPr>
          <a:xfrm>
            <a:off x="159300" y="140225"/>
            <a:ext cx="8520600" cy="572700"/>
          </a:xfrm>
          <a:prstGeom prst="rect">
            <a:avLst/>
          </a:prstGeom>
        </p:spPr>
        <p:txBody>
          <a:bodyPr wrap="square" lIns="91425" tIns="91425" rIns="91425" bIns="91425" anchor="t" anchorCtr="0">
            <a:noAutofit/>
          </a:bodyPr>
          <a:lstStyle/>
          <a:p>
            <a:pPr lvl="0" rtl="0">
              <a:spcBef>
                <a:spcPts val="0"/>
              </a:spcBef>
              <a:buNone/>
            </a:pPr>
            <a:r>
              <a:rPr lang="en" b="1">
                <a:solidFill>
                  <a:srgbClr val="FF9900"/>
                </a:solidFill>
              </a:rPr>
              <a:t>Source Well Efficiency</a:t>
            </a:r>
          </a:p>
        </p:txBody>
      </p:sp>
      <p:pic>
        <p:nvPicPr>
          <p:cNvPr id="183" name="Shape 183" descr="DRH Logo.png"/>
          <p:cNvPicPr preferRelativeResize="0"/>
          <p:nvPr/>
        </p:nvPicPr>
        <p:blipFill>
          <a:blip r:embed="rId5">
            <a:alphaModFix/>
          </a:blip>
          <a:stretch>
            <a:fillRect/>
          </a:stretch>
        </p:blipFill>
        <p:spPr>
          <a:xfrm>
            <a:off x="8338199" y="4349675"/>
            <a:ext cx="494105" cy="572700"/>
          </a:xfrm>
          <a:prstGeom prst="rect">
            <a:avLst/>
          </a:prstGeom>
          <a:noFill/>
          <a:ln>
            <a:noFill/>
          </a:ln>
        </p:spPr>
      </p:pic>
      <p:sp>
        <p:nvSpPr>
          <p:cNvPr id="184" name="Shape 184"/>
          <p:cNvSpPr txBox="1"/>
          <p:nvPr/>
        </p:nvSpPr>
        <p:spPr>
          <a:xfrm>
            <a:off x="5092025" y="826025"/>
            <a:ext cx="3975900" cy="5143500"/>
          </a:xfrm>
          <a:prstGeom prst="rect">
            <a:avLst/>
          </a:prstGeom>
          <a:noFill/>
          <a:ln>
            <a:noFill/>
          </a:ln>
        </p:spPr>
        <p:txBody>
          <a:bodyPr wrap="square" lIns="91425" tIns="91425" rIns="91425" bIns="91425" anchor="t" anchorCtr="0">
            <a:noAutofit/>
          </a:bodyPr>
          <a:lstStyle/>
          <a:p>
            <a:pPr lvl="0">
              <a:spcBef>
                <a:spcPts val="0"/>
              </a:spcBef>
              <a:buNone/>
            </a:pPr>
            <a:r>
              <a:rPr lang="en" b="1" u="sng" dirty="0">
                <a:solidFill>
                  <a:srgbClr val="FFFFFF"/>
                </a:solidFill>
              </a:rPr>
              <a:t>-Well #</a:t>
            </a:r>
            <a:r>
              <a:rPr lang="en" b="1" u="sng" dirty="0" smtClean="0">
                <a:solidFill>
                  <a:srgbClr val="FFFFFF"/>
                </a:solidFill>
              </a:rPr>
              <a:t>1:</a:t>
            </a:r>
          </a:p>
          <a:p>
            <a:pPr lvl="0">
              <a:spcBef>
                <a:spcPts val="0"/>
              </a:spcBef>
              <a:buNone/>
            </a:pPr>
            <a:r>
              <a:rPr lang="en" dirty="0" smtClean="0">
                <a:solidFill>
                  <a:srgbClr val="FFFFFF"/>
                </a:solidFill>
              </a:rPr>
              <a:t>   TDH </a:t>
            </a:r>
            <a:r>
              <a:rPr lang="en" dirty="0">
                <a:solidFill>
                  <a:srgbClr val="FFFFFF"/>
                </a:solidFill>
              </a:rPr>
              <a:t>increase from 250.06 ft to 254.76 </a:t>
            </a:r>
            <a:r>
              <a:rPr lang="en" dirty="0" smtClean="0">
                <a:solidFill>
                  <a:srgbClr val="FFFFFF"/>
                </a:solidFill>
              </a:rPr>
              <a:t>ft </a:t>
            </a:r>
          </a:p>
          <a:p>
            <a:pPr lvl="0">
              <a:spcBef>
                <a:spcPts val="0"/>
              </a:spcBef>
              <a:buNone/>
            </a:pPr>
            <a:r>
              <a:rPr lang="en" dirty="0" smtClean="0">
                <a:solidFill>
                  <a:srgbClr val="FFFFFF"/>
                </a:solidFill>
              </a:rPr>
              <a:t>   Flow </a:t>
            </a:r>
            <a:r>
              <a:rPr lang="en" dirty="0">
                <a:solidFill>
                  <a:srgbClr val="FFFFFF"/>
                </a:solidFill>
              </a:rPr>
              <a:t>decrease from 25 gpm to 22 gpm</a:t>
            </a:r>
          </a:p>
          <a:p>
            <a:pPr lvl="0">
              <a:spcBef>
                <a:spcPts val="0"/>
              </a:spcBef>
              <a:buNone/>
            </a:pPr>
            <a:r>
              <a:rPr lang="en" dirty="0" smtClean="0">
                <a:solidFill>
                  <a:srgbClr val="FFFFFF"/>
                </a:solidFill>
              </a:rPr>
              <a:t>   Efficiency </a:t>
            </a:r>
            <a:r>
              <a:rPr lang="en" dirty="0">
                <a:solidFill>
                  <a:srgbClr val="FFFFFF"/>
                </a:solidFill>
              </a:rPr>
              <a:t>reduces by 12%</a:t>
            </a:r>
          </a:p>
          <a:p>
            <a:pPr lvl="0">
              <a:spcBef>
                <a:spcPts val="0"/>
              </a:spcBef>
              <a:buClr>
                <a:schemeClr val="dk1"/>
              </a:buClr>
              <a:buSzPts val="1100"/>
              <a:buFont typeface="Arial"/>
              <a:buNone/>
            </a:pPr>
            <a:r>
              <a:rPr lang="en" b="1" u="sng" dirty="0">
                <a:solidFill>
                  <a:srgbClr val="FFFFFF"/>
                </a:solidFill>
              </a:rPr>
              <a:t>-Well #2:</a:t>
            </a:r>
          </a:p>
          <a:p>
            <a:pPr lvl="0">
              <a:spcBef>
                <a:spcPts val="0"/>
              </a:spcBef>
              <a:buClr>
                <a:schemeClr val="dk1"/>
              </a:buClr>
              <a:buSzPts val="1100"/>
              <a:buFont typeface="Arial"/>
              <a:buNone/>
            </a:pPr>
            <a:r>
              <a:rPr lang="en" dirty="0" smtClean="0">
                <a:solidFill>
                  <a:srgbClr val="FFFFFF"/>
                </a:solidFill>
              </a:rPr>
              <a:t>   TDH </a:t>
            </a:r>
            <a:r>
              <a:rPr lang="en" dirty="0">
                <a:solidFill>
                  <a:srgbClr val="FFFFFF"/>
                </a:solidFill>
              </a:rPr>
              <a:t>increase from 470.72 ft to 474.88 ft</a:t>
            </a:r>
          </a:p>
          <a:p>
            <a:pPr lvl="0">
              <a:spcBef>
                <a:spcPts val="0"/>
              </a:spcBef>
              <a:buClr>
                <a:schemeClr val="dk1"/>
              </a:buClr>
              <a:buSzPts val="1100"/>
              <a:buFont typeface="Arial"/>
              <a:buNone/>
            </a:pPr>
            <a:r>
              <a:rPr lang="en" dirty="0" smtClean="0">
                <a:solidFill>
                  <a:srgbClr val="FFFFFF"/>
                </a:solidFill>
              </a:rPr>
              <a:t>   Flow </a:t>
            </a:r>
            <a:r>
              <a:rPr lang="en" dirty="0">
                <a:solidFill>
                  <a:srgbClr val="FFFFFF"/>
                </a:solidFill>
              </a:rPr>
              <a:t>decrease from 30 gpm to 26 gpm</a:t>
            </a:r>
          </a:p>
          <a:p>
            <a:pPr lvl="0">
              <a:spcBef>
                <a:spcPts val="0"/>
              </a:spcBef>
              <a:buNone/>
            </a:pPr>
            <a:r>
              <a:rPr lang="en" dirty="0" smtClean="0">
                <a:solidFill>
                  <a:srgbClr val="FFFFFF"/>
                </a:solidFill>
              </a:rPr>
              <a:t>   Efficiency </a:t>
            </a:r>
            <a:r>
              <a:rPr lang="en" dirty="0">
                <a:solidFill>
                  <a:srgbClr val="FFFFFF"/>
                </a:solidFill>
              </a:rPr>
              <a:t>reduces by 13.3%</a:t>
            </a:r>
          </a:p>
          <a:p>
            <a:pPr lvl="0">
              <a:spcBef>
                <a:spcPts val="0"/>
              </a:spcBef>
              <a:buNone/>
            </a:pPr>
            <a:r>
              <a:rPr lang="en" b="1" u="sng" dirty="0">
                <a:solidFill>
                  <a:srgbClr val="FFFFFF"/>
                </a:solidFill>
              </a:rPr>
              <a:t>-Well #3:</a:t>
            </a:r>
          </a:p>
          <a:p>
            <a:pPr lvl="0">
              <a:spcBef>
                <a:spcPts val="0"/>
              </a:spcBef>
              <a:buNone/>
            </a:pPr>
            <a:r>
              <a:rPr lang="en" dirty="0" smtClean="0">
                <a:solidFill>
                  <a:srgbClr val="FFFFFF"/>
                </a:solidFill>
              </a:rPr>
              <a:t>   TDH </a:t>
            </a:r>
            <a:r>
              <a:rPr lang="en" dirty="0">
                <a:solidFill>
                  <a:srgbClr val="FFFFFF"/>
                </a:solidFill>
              </a:rPr>
              <a:t>increase from 372.14 ft to 376.84 </a:t>
            </a:r>
            <a:r>
              <a:rPr lang="en" dirty="0" smtClean="0">
                <a:solidFill>
                  <a:srgbClr val="FFFFFF"/>
                </a:solidFill>
              </a:rPr>
              <a:t>ft</a:t>
            </a:r>
          </a:p>
          <a:p>
            <a:pPr lvl="0">
              <a:spcBef>
                <a:spcPts val="0"/>
              </a:spcBef>
              <a:buNone/>
            </a:pPr>
            <a:r>
              <a:rPr lang="en" dirty="0" smtClean="0">
                <a:solidFill>
                  <a:srgbClr val="FFFFFF"/>
                </a:solidFill>
              </a:rPr>
              <a:t>   Flow </a:t>
            </a:r>
            <a:r>
              <a:rPr lang="en" dirty="0">
                <a:solidFill>
                  <a:srgbClr val="FFFFFF"/>
                </a:solidFill>
              </a:rPr>
              <a:t>decrease from 30 gpm to 26.75 gpm</a:t>
            </a:r>
          </a:p>
          <a:p>
            <a:pPr lvl="0">
              <a:spcBef>
                <a:spcPts val="0"/>
              </a:spcBef>
              <a:buNone/>
            </a:pPr>
            <a:r>
              <a:rPr lang="en" dirty="0" smtClean="0">
                <a:solidFill>
                  <a:srgbClr val="FFFFFF"/>
                </a:solidFill>
              </a:rPr>
              <a:t>   Efficiency </a:t>
            </a:r>
            <a:r>
              <a:rPr lang="en" dirty="0">
                <a:solidFill>
                  <a:srgbClr val="FFFFFF"/>
                </a:solidFill>
              </a:rPr>
              <a:t>reduces by 13.3%</a:t>
            </a:r>
          </a:p>
          <a:p>
            <a:pPr lvl="0">
              <a:spcBef>
                <a:spcPts val="0"/>
              </a:spcBef>
              <a:buNone/>
            </a:pPr>
            <a:r>
              <a:rPr lang="en" b="1" u="sng" dirty="0">
                <a:solidFill>
                  <a:srgbClr val="FFFFFF"/>
                </a:solidFill>
              </a:rPr>
              <a:t>-Well #4:</a:t>
            </a:r>
          </a:p>
          <a:p>
            <a:pPr lvl="0">
              <a:spcBef>
                <a:spcPts val="0"/>
              </a:spcBef>
              <a:buNone/>
            </a:pPr>
            <a:r>
              <a:rPr lang="en" dirty="0" smtClean="0">
                <a:solidFill>
                  <a:srgbClr val="FFFFFF"/>
                </a:solidFill>
              </a:rPr>
              <a:t>   TDH </a:t>
            </a:r>
            <a:r>
              <a:rPr lang="en" dirty="0">
                <a:solidFill>
                  <a:srgbClr val="FFFFFF"/>
                </a:solidFill>
              </a:rPr>
              <a:t>increase from 372.10 ft to 376.80 ft</a:t>
            </a:r>
          </a:p>
          <a:p>
            <a:pPr lvl="0">
              <a:spcBef>
                <a:spcPts val="0"/>
              </a:spcBef>
              <a:buNone/>
            </a:pPr>
            <a:r>
              <a:rPr lang="en" dirty="0" smtClean="0">
                <a:solidFill>
                  <a:srgbClr val="FFFFFF"/>
                </a:solidFill>
              </a:rPr>
              <a:t>   Flow </a:t>
            </a:r>
            <a:r>
              <a:rPr lang="en" dirty="0">
                <a:solidFill>
                  <a:srgbClr val="FFFFFF"/>
                </a:solidFill>
              </a:rPr>
              <a:t>decrease from 40 gpm to 38 gpm </a:t>
            </a:r>
          </a:p>
          <a:p>
            <a:pPr lvl="0">
              <a:spcBef>
                <a:spcPts val="0"/>
              </a:spcBef>
              <a:buClr>
                <a:schemeClr val="dk1"/>
              </a:buClr>
              <a:buSzPts val="1100"/>
              <a:buFont typeface="Arial"/>
              <a:buNone/>
            </a:pPr>
            <a:r>
              <a:rPr lang="en" dirty="0" smtClean="0">
                <a:solidFill>
                  <a:srgbClr val="FFFFFF"/>
                </a:solidFill>
              </a:rPr>
              <a:t>   Efficiency </a:t>
            </a:r>
            <a:r>
              <a:rPr lang="en" dirty="0">
                <a:solidFill>
                  <a:srgbClr val="FFFFFF"/>
                </a:solidFill>
              </a:rPr>
              <a:t>reduces by 5%</a:t>
            </a:r>
          </a:p>
        </p:txBody>
      </p:sp>
      <p:sp>
        <p:nvSpPr>
          <p:cNvPr id="185" name="Shape 185"/>
          <p:cNvSpPr txBox="1"/>
          <p:nvPr/>
        </p:nvSpPr>
        <p:spPr>
          <a:xfrm>
            <a:off x="213711" y="4075498"/>
            <a:ext cx="4725600" cy="694500"/>
          </a:xfrm>
          <a:prstGeom prst="rect">
            <a:avLst/>
          </a:prstGeom>
          <a:noFill/>
          <a:ln>
            <a:noFill/>
          </a:ln>
        </p:spPr>
        <p:txBody>
          <a:bodyPr wrap="square" lIns="91425" tIns="91425" rIns="91425" bIns="91425" anchor="t" anchorCtr="0">
            <a:noAutofit/>
          </a:bodyPr>
          <a:lstStyle/>
          <a:p>
            <a:pPr lvl="0">
              <a:spcBef>
                <a:spcPts val="0"/>
              </a:spcBef>
              <a:buNone/>
            </a:pPr>
            <a:r>
              <a:rPr lang="en" sz="1000" dirty="0">
                <a:solidFill>
                  <a:srgbClr val="FFFFFF"/>
                </a:solidFill>
              </a:rPr>
              <a:t>Figure 13: Generic Pump Curve for Deep </a:t>
            </a:r>
            <a:r>
              <a:rPr lang="en" sz="1000" dirty="0" smtClean="0">
                <a:solidFill>
                  <a:srgbClr val="FFFFFF"/>
                </a:solidFill>
              </a:rPr>
              <a:t>Wells</a:t>
            </a:r>
          </a:p>
          <a:p>
            <a:pPr lvl="0">
              <a:spcBef>
                <a:spcPts val="0"/>
              </a:spcBef>
              <a:buNone/>
            </a:pPr>
            <a:endParaRPr lang="en" sz="1000" dirty="0">
              <a:solidFill>
                <a:srgbClr val="FFFFFF"/>
              </a:solidFill>
            </a:endParaRPr>
          </a:p>
          <a:p>
            <a:pPr lvl="0">
              <a:spcBef>
                <a:spcPts val="0"/>
              </a:spcBef>
              <a:buNone/>
            </a:pPr>
            <a:r>
              <a:rPr lang="en" dirty="0">
                <a:solidFill>
                  <a:srgbClr val="FFFFFF"/>
                </a:solidFill>
              </a:rPr>
              <a:t>*Since pump models not known, generic deep water pump assumed</a:t>
            </a:r>
          </a:p>
        </p:txBody>
      </p:sp>
      <p:cxnSp>
        <p:nvCxnSpPr>
          <p:cNvPr id="186" name="Shape 186"/>
          <p:cNvCxnSpPr/>
          <p:nvPr/>
        </p:nvCxnSpPr>
        <p:spPr>
          <a:xfrm rot="10800000">
            <a:off x="2641850" y="3214825"/>
            <a:ext cx="135900" cy="197700"/>
          </a:xfrm>
          <a:prstGeom prst="straightConnector1">
            <a:avLst/>
          </a:prstGeom>
          <a:noFill/>
          <a:ln w="9525" cap="flat" cmpd="sng">
            <a:solidFill>
              <a:srgbClr val="0000FF"/>
            </a:solidFill>
            <a:prstDash val="solid"/>
            <a:round/>
            <a:headEnd type="none" w="lg" len="lg"/>
            <a:tailEnd type="triangle" w="lg" len="lg"/>
          </a:ln>
        </p:spPr>
      </p:cxnSp>
      <p:cxnSp>
        <p:nvCxnSpPr>
          <p:cNvPr id="187" name="Shape 187"/>
          <p:cNvCxnSpPr/>
          <p:nvPr/>
        </p:nvCxnSpPr>
        <p:spPr>
          <a:xfrm flipH="1">
            <a:off x="2648000" y="2534650"/>
            <a:ext cx="123600" cy="358500"/>
          </a:xfrm>
          <a:prstGeom prst="straightConnector1">
            <a:avLst/>
          </a:prstGeom>
          <a:noFill/>
          <a:ln w="9525" cap="flat" cmpd="sng">
            <a:solidFill>
              <a:srgbClr val="FF00FF"/>
            </a:solidFill>
            <a:prstDash val="solid"/>
            <a:round/>
            <a:headEnd type="none" w="lg" len="lg"/>
            <a:tailEnd type="triangle" w="lg" len="lg"/>
          </a:ln>
        </p:spPr>
      </p:cxnSp>
      <p:cxnSp>
        <p:nvCxnSpPr>
          <p:cNvPr id="188" name="Shape 188"/>
          <p:cNvCxnSpPr/>
          <p:nvPr/>
        </p:nvCxnSpPr>
        <p:spPr>
          <a:xfrm flipH="1">
            <a:off x="3154850" y="2559375"/>
            <a:ext cx="111300" cy="556500"/>
          </a:xfrm>
          <a:prstGeom prst="straightConnector1">
            <a:avLst/>
          </a:prstGeom>
          <a:noFill/>
          <a:ln w="9525" cap="flat" cmpd="sng">
            <a:solidFill>
              <a:srgbClr val="00FF00"/>
            </a:solidFill>
            <a:prstDash val="solid"/>
            <a:round/>
            <a:headEnd type="none" w="lg" len="lg"/>
            <a:tailEnd type="triangle" w="lg" len="lg"/>
          </a:ln>
        </p:spPr>
      </p:cxnSp>
      <p:cxnSp>
        <p:nvCxnSpPr>
          <p:cNvPr id="189" name="Shape 189"/>
          <p:cNvCxnSpPr/>
          <p:nvPr/>
        </p:nvCxnSpPr>
        <p:spPr>
          <a:xfrm rot="10800000">
            <a:off x="2375825" y="3313575"/>
            <a:ext cx="37200" cy="284400"/>
          </a:xfrm>
          <a:prstGeom prst="straightConnector1">
            <a:avLst/>
          </a:prstGeom>
          <a:noFill/>
          <a:ln w="9525" cap="flat" cmpd="sng">
            <a:solidFill>
              <a:srgbClr val="FF0000"/>
            </a:solidFill>
            <a:prstDash val="solid"/>
            <a:round/>
            <a:headEnd type="none" w="lg" len="lg"/>
            <a:tailEnd type="triangle" w="lg" len="lg"/>
          </a:ln>
        </p:spPr>
      </p:cxnSp>
      <p:sp>
        <p:nvSpPr>
          <p:cNvPr id="190" name="Shape 190"/>
          <p:cNvSpPr txBox="1"/>
          <p:nvPr/>
        </p:nvSpPr>
        <p:spPr>
          <a:xfrm>
            <a:off x="1644350" y="3412525"/>
            <a:ext cx="1149900" cy="572700"/>
          </a:xfrm>
          <a:prstGeom prst="rect">
            <a:avLst/>
          </a:prstGeom>
          <a:noFill/>
          <a:ln>
            <a:noFill/>
          </a:ln>
        </p:spPr>
        <p:txBody>
          <a:bodyPr wrap="square" lIns="91425" tIns="91425" rIns="91425" bIns="91425" anchor="t" anchorCtr="0">
            <a:noAutofit/>
          </a:bodyPr>
          <a:lstStyle/>
          <a:p>
            <a:pPr lvl="0">
              <a:spcBef>
                <a:spcPts val="0"/>
              </a:spcBef>
              <a:buNone/>
            </a:pPr>
            <a:r>
              <a:rPr lang="en" b="1">
                <a:solidFill>
                  <a:srgbClr val="FF0000"/>
                </a:solidFill>
              </a:rPr>
              <a:t>Well #1</a:t>
            </a:r>
          </a:p>
        </p:txBody>
      </p:sp>
      <p:sp>
        <p:nvSpPr>
          <p:cNvPr id="191" name="Shape 191"/>
          <p:cNvSpPr txBox="1"/>
          <p:nvPr/>
        </p:nvSpPr>
        <p:spPr>
          <a:xfrm>
            <a:off x="2091950" y="2260270"/>
            <a:ext cx="1149900" cy="358500"/>
          </a:xfrm>
          <a:prstGeom prst="rect">
            <a:avLst/>
          </a:prstGeom>
          <a:noFill/>
          <a:ln>
            <a:noFill/>
          </a:ln>
        </p:spPr>
        <p:txBody>
          <a:bodyPr wrap="square" lIns="91425" tIns="91425" rIns="91425" bIns="91425" anchor="t" anchorCtr="0">
            <a:noAutofit/>
          </a:bodyPr>
          <a:lstStyle/>
          <a:p>
            <a:pPr lvl="0" rtl="0">
              <a:spcBef>
                <a:spcPts val="0"/>
              </a:spcBef>
              <a:buNone/>
            </a:pPr>
            <a:r>
              <a:rPr lang="en" b="1">
                <a:solidFill>
                  <a:srgbClr val="FF00FF"/>
                </a:solidFill>
              </a:rPr>
              <a:t>Well #2</a:t>
            </a:r>
          </a:p>
        </p:txBody>
      </p:sp>
      <p:sp>
        <p:nvSpPr>
          <p:cNvPr id="192" name="Shape 192"/>
          <p:cNvSpPr txBox="1"/>
          <p:nvPr/>
        </p:nvSpPr>
        <p:spPr>
          <a:xfrm>
            <a:off x="2701825" y="3268270"/>
            <a:ext cx="1149900" cy="358500"/>
          </a:xfrm>
          <a:prstGeom prst="rect">
            <a:avLst/>
          </a:prstGeom>
          <a:noFill/>
          <a:ln>
            <a:noFill/>
          </a:ln>
        </p:spPr>
        <p:txBody>
          <a:bodyPr wrap="square" lIns="91425" tIns="91425" rIns="91425" bIns="91425" anchor="t" anchorCtr="0">
            <a:noAutofit/>
          </a:bodyPr>
          <a:lstStyle/>
          <a:p>
            <a:pPr lvl="0" rtl="0">
              <a:spcBef>
                <a:spcPts val="0"/>
              </a:spcBef>
              <a:buNone/>
            </a:pPr>
            <a:r>
              <a:rPr lang="en" b="1">
                <a:solidFill>
                  <a:srgbClr val="0000FF"/>
                </a:solidFill>
              </a:rPr>
              <a:t>Well #3</a:t>
            </a:r>
          </a:p>
        </p:txBody>
      </p:sp>
      <p:sp>
        <p:nvSpPr>
          <p:cNvPr id="193" name="Shape 193"/>
          <p:cNvSpPr txBox="1"/>
          <p:nvPr/>
        </p:nvSpPr>
        <p:spPr>
          <a:xfrm>
            <a:off x="3165650" y="2291158"/>
            <a:ext cx="1149900" cy="358500"/>
          </a:xfrm>
          <a:prstGeom prst="rect">
            <a:avLst/>
          </a:prstGeom>
          <a:noFill/>
          <a:ln>
            <a:noFill/>
          </a:ln>
        </p:spPr>
        <p:txBody>
          <a:bodyPr wrap="square" lIns="91425" tIns="91425" rIns="91425" bIns="91425" anchor="t" anchorCtr="0">
            <a:noAutofit/>
          </a:bodyPr>
          <a:lstStyle/>
          <a:p>
            <a:pPr lvl="0" rtl="0">
              <a:spcBef>
                <a:spcPts val="0"/>
              </a:spcBef>
              <a:buNone/>
            </a:pPr>
            <a:r>
              <a:rPr lang="en" b="1">
                <a:solidFill>
                  <a:srgbClr val="00FF00"/>
                </a:solidFill>
              </a:rPr>
              <a:t>Well #4</a:t>
            </a:r>
          </a:p>
        </p:txBody>
      </p:sp>
      <p:sp>
        <p:nvSpPr>
          <p:cNvPr id="194" name="Shape 194"/>
          <p:cNvSpPr txBox="1"/>
          <p:nvPr/>
        </p:nvSpPr>
        <p:spPr>
          <a:xfrm>
            <a:off x="7242975" y="4716600"/>
            <a:ext cx="1294800" cy="426900"/>
          </a:xfrm>
          <a:prstGeom prst="rect">
            <a:avLst/>
          </a:prstGeom>
          <a:noFill/>
          <a:ln>
            <a:noFill/>
          </a:ln>
        </p:spPr>
        <p:txBody>
          <a:bodyPr wrap="square" lIns="91425" tIns="91425" rIns="91425" bIns="91425" anchor="ctr" anchorCtr="0">
            <a:noAutofit/>
          </a:bodyPr>
          <a:lstStyle/>
          <a:p>
            <a:pPr lvl="0" rtl="0">
              <a:spcBef>
                <a:spcPts val="0"/>
              </a:spcBef>
              <a:buNone/>
            </a:pPr>
            <a:r>
              <a:rPr lang="en" sz="1800">
                <a:solidFill>
                  <a:srgbClr val="FF9900"/>
                </a:solidFill>
                <a:latin typeface="Calibri"/>
                <a:ea typeface="Calibri"/>
                <a:cs typeface="Calibri"/>
                <a:sym typeface="Calibri"/>
              </a:rPr>
              <a:t>Stephen, 8</a:t>
            </a:r>
          </a:p>
        </p:txBody>
      </p:sp>
      <p:sp>
        <p:nvSpPr>
          <p:cNvPr id="195" name="Shape 195"/>
          <p:cNvSpPr txBox="1"/>
          <p:nvPr/>
        </p:nvSpPr>
        <p:spPr>
          <a:xfrm>
            <a:off x="5077650" y="490550"/>
            <a:ext cx="3837900" cy="426900"/>
          </a:xfrm>
          <a:prstGeom prst="rect">
            <a:avLst/>
          </a:prstGeom>
          <a:noFill/>
          <a:ln>
            <a:noFill/>
          </a:ln>
        </p:spPr>
        <p:txBody>
          <a:bodyPr wrap="square" lIns="91425" tIns="91425" rIns="91425" bIns="91425" anchor="t" anchorCtr="0">
            <a:noAutofit/>
          </a:bodyPr>
          <a:lstStyle/>
          <a:p>
            <a:pPr lvl="0">
              <a:spcBef>
                <a:spcPts val="0"/>
              </a:spcBef>
              <a:buNone/>
            </a:pPr>
            <a:r>
              <a:rPr lang="en">
                <a:solidFill>
                  <a:srgbClr val="FFFFFF"/>
                </a:solidFill>
              </a:rPr>
              <a:t>TDH = Head in Pump + Head losses</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2086</Words>
  <Application>Microsoft Office PowerPoint</Application>
  <PresentationFormat>On-screen Show (16:9)</PresentationFormat>
  <Paragraphs>383</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Simple Light</vt:lpstr>
      <vt:lpstr>Fredonia, AZ: Water Safety and Conservation Study</vt:lpstr>
      <vt:lpstr>Project Background</vt:lpstr>
      <vt:lpstr>Aquifer Characterization</vt:lpstr>
      <vt:lpstr>Aquifer Characterization (cont.)</vt:lpstr>
      <vt:lpstr>Aquifer Characterization (cont.)</vt:lpstr>
      <vt:lpstr>Aquifer Characterization (cont.)</vt:lpstr>
      <vt:lpstr>Water Distribution System Characterization</vt:lpstr>
      <vt:lpstr>Water Distribution System Characterization (Cont.)</vt:lpstr>
      <vt:lpstr>Source Well Efficiency</vt:lpstr>
      <vt:lpstr>Users</vt:lpstr>
      <vt:lpstr>Projected Demands</vt:lpstr>
      <vt:lpstr>Storage Capacity</vt:lpstr>
      <vt:lpstr>Scaled Response</vt:lpstr>
      <vt:lpstr>Scaled Response: Recommended Solutions</vt:lpstr>
      <vt:lpstr>Scaled Response: Economics</vt:lpstr>
      <vt:lpstr>Staffing Costs</vt:lpstr>
      <vt:lpstr>Impacts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Fredonia, AZ: Water Safety and Conservation Study</dc:title>
  <dc:creator>Hanako Ueda</dc:creator>
  <cp:lastModifiedBy>NAU Student</cp:lastModifiedBy>
  <cp:revision>4</cp:revision>
  <dcterms:modified xsi:type="dcterms:W3CDTF">2017-12-14T17:43:59Z</dcterms:modified>
</cp:coreProperties>
</file>